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55"/>
  </p:notesMasterIdLst>
  <p:sldIdLst>
    <p:sldId id="256" r:id="rId2"/>
    <p:sldId id="308" r:id="rId3"/>
    <p:sldId id="359" r:id="rId4"/>
    <p:sldId id="320" r:id="rId5"/>
    <p:sldId id="389" r:id="rId6"/>
    <p:sldId id="436" r:id="rId7"/>
    <p:sldId id="437" r:id="rId8"/>
    <p:sldId id="438" r:id="rId9"/>
    <p:sldId id="439" r:id="rId10"/>
    <p:sldId id="440" r:id="rId11"/>
    <p:sldId id="442" r:id="rId12"/>
    <p:sldId id="434" r:id="rId13"/>
    <p:sldId id="406" r:id="rId14"/>
    <p:sldId id="441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50" r:id="rId23"/>
    <p:sldId id="451" r:id="rId24"/>
    <p:sldId id="396" r:id="rId25"/>
    <p:sldId id="401" r:id="rId26"/>
    <p:sldId id="407" r:id="rId27"/>
    <p:sldId id="399" r:id="rId28"/>
    <p:sldId id="397" r:id="rId29"/>
    <p:sldId id="398" r:id="rId30"/>
    <p:sldId id="408" r:id="rId31"/>
    <p:sldId id="405" r:id="rId32"/>
    <p:sldId id="416" r:id="rId33"/>
    <p:sldId id="414" r:id="rId34"/>
    <p:sldId id="415" r:id="rId35"/>
    <p:sldId id="409" r:id="rId36"/>
    <p:sldId id="431" r:id="rId37"/>
    <p:sldId id="410" r:id="rId38"/>
    <p:sldId id="417" r:id="rId39"/>
    <p:sldId id="429" r:id="rId40"/>
    <p:sldId id="426" r:id="rId41"/>
    <p:sldId id="419" r:id="rId42"/>
    <p:sldId id="428" r:id="rId43"/>
    <p:sldId id="432" r:id="rId44"/>
    <p:sldId id="421" r:id="rId45"/>
    <p:sldId id="423" r:id="rId46"/>
    <p:sldId id="424" r:id="rId47"/>
    <p:sldId id="425" r:id="rId48"/>
    <p:sldId id="433" r:id="rId49"/>
    <p:sldId id="403" r:id="rId50"/>
    <p:sldId id="427" r:id="rId51"/>
    <p:sldId id="378" r:id="rId52"/>
    <p:sldId id="379" r:id="rId53"/>
    <p:sldId id="384" r:id="rId54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2"/>
    <a:srgbClr val="C17319"/>
    <a:srgbClr val="FEFF00"/>
    <a:srgbClr val="F05734"/>
    <a:srgbClr val="999999"/>
    <a:srgbClr val="B8924A"/>
    <a:srgbClr val="4AB192"/>
    <a:srgbClr val="E17F35"/>
    <a:srgbClr val="918DC2"/>
    <a:srgbClr val="FF66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/>
    <p:restoredTop sz="93409"/>
  </p:normalViewPr>
  <p:slideViewPr>
    <p:cSldViewPr snapToObjects="1">
      <p:cViewPr>
        <p:scale>
          <a:sx n="100" d="100"/>
          <a:sy n="100" d="100"/>
        </p:scale>
        <p:origin x="1104" y="5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414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Gas collapsed</a:t>
            </a:r>
            <a:r>
              <a:rPr lang="en-US" baseline="0" dirty="0"/>
              <a:t> with DM into filaments = cosmic web, formed galaxies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8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2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aura-astronomy.org/" TargetMode="External"/><Relationship Id="rId4" Type="http://schemas.openxmlformats.org/officeDocument/2006/relationships/hyperlink" Target="http://www.stsci.edu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381000" y="280808"/>
            <a:ext cx="8534400" cy="1200908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 lvl="0"/>
            <a:r>
              <a:rPr lang="en-US" sz="4000" dirty="0"/>
              <a:t>The </a:t>
            </a:r>
            <a:r>
              <a:rPr lang="en-US" sz="4000" dirty="0" err="1"/>
              <a:t>Circumgalactic</a:t>
            </a:r>
            <a:r>
              <a:rPr lang="en-US" sz="4000" dirty="0"/>
              <a:t> Medium</a:t>
            </a:r>
            <a:br>
              <a:rPr lang="en-US" sz="4000" dirty="0"/>
            </a:br>
            <a:r>
              <a:rPr lang="en-US" sz="4000" dirty="0"/>
              <a:t>of Nearby Galaxies</a:t>
            </a:r>
            <a:endParaRPr lang="en" sz="4000" i="1" dirty="0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5333999" y="4038600"/>
            <a:ext cx="3048241" cy="2111868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2000" dirty="0">
                <a:solidFill>
                  <a:srgbClr val="FFFFFF"/>
                </a:solidFill>
              </a:rPr>
              <a:t>David </a:t>
            </a:r>
            <a:r>
              <a:rPr lang="en-US" sz="2000" dirty="0">
                <a:solidFill>
                  <a:srgbClr val="FFFFFF"/>
                </a:solidFill>
              </a:rPr>
              <a:t>M. </a:t>
            </a:r>
            <a:r>
              <a:rPr lang="en" sz="2000" dirty="0">
                <a:solidFill>
                  <a:srgbClr val="FFFFFF"/>
                </a:solidFill>
              </a:rPr>
              <a:t>French</a:t>
            </a:r>
            <a:endParaRPr lang="en-US" sz="200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" sz="1350" dirty="0">
                <a:solidFill>
                  <a:srgbClr val="FFFFFF"/>
                </a:solidFill>
              </a:rPr>
              <a:t>University of Wisconsin - Madison</a:t>
            </a:r>
          </a:p>
          <a:p>
            <a:pPr algn="r">
              <a:lnSpc>
                <a:spcPct val="115000"/>
              </a:lnSpc>
            </a:pPr>
            <a:r>
              <a:rPr lang="en-US" sz="1350" dirty="0">
                <a:solidFill>
                  <a:srgbClr val="FFFFFF"/>
                </a:solidFill>
              </a:rPr>
              <a:t>Advisor</a:t>
            </a:r>
            <a:r>
              <a:rPr lang="en" sz="1350" dirty="0">
                <a:solidFill>
                  <a:srgbClr val="FFFFFF"/>
                </a:solidFill>
              </a:rPr>
              <a:t>: Bart </a:t>
            </a:r>
            <a:r>
              <a:rPr lang="en" sz="1350" dirty="0" err="1">
                <a:solidFill>
                  <a:srgbClr val="FFFFFF"/>
                </a:solidFill>
              </a:rPr>
              <a:t>Wakker</a:t>
            </a:r>
            <a:endParaRPr lang="en" sz="135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" sz="1350" dirty="0">
                <a:solidFill>
                  <a:srgbClr val="FFFFFF"/>
                </a:solidFill>
              </a:rPr>
              <a:t>Thesis Committee: Christy </a:t>
            </a:r>
            <a:r>
              <a:rPr lang="en" sz="1350" dirty="0" err="1">
                <a:solidFill>
                  <a:srgbClr val="FFFFFF"/>
                </a:solidFill>
              </a:rPr>
              <a:t>Tremonti</a:t>
            </a:r>
            <a:r>
              <a:rPr lang="en" sz="1350" dirty="0">
                <a:solidFill>
                  <a:srgbClr val="FFFFFF"/>
                </a:solidFill>
              </a:rPr>
              <a:t> Elena </a:t>
            </a:r>
            <a:r>
              <a:rPr lang="en" sz="1350" dirty="0" err="1">
                <a:solidFill>
                  <a:srgbClr val="FFFFFF"/>
                </a:solidFill>
              </a:rPr>
              <a:t>D’Onghia</a:t>
            </a:r>
            <a:r>
              <a:rPr lang="en" sz="1350" dirty="0">
                <a:solidFill>
                  <a:srgbClr val="FFFFFF"/>
                </a:solidFill>
              </a:rPr>
              <a:t> </a:t>
            </a:r>
          </a:p>
          <a:p>
            <a:pPr algn="r">
              <a:lnSpc>
                <a:spcPct val="115000"/>
              </a:lnSpc>
            </a:pPr>
            <a:r>
              <a:rPr lang="en" sz="1350" dirty="0">
                <a:solidFill>
                  <a:srgbClr val="FFFFFF"/>
                </a:solidFill>
              </a:rPr>
              <a:t>Bob  Benjamin </a:t>
            </a:r>
          </a:p>
          <a:p>
            <a:pPr algn="r">
              <a:lnSpc>
                <a:spcPct val="115000"/>
              </a:lnSpc>
            </a:pPr>
            <a:r>
              <a:rPr lang="en" sz="1350" dirty="0">
                <a:solidFill>
                  <a:srgbClr val="FFFFFF"/>
                </a:solidFill>
              </a:rPr>
              <a:t>Peter </a:t>
            </a:r>
            <a:r>
              <a:rPr lang="en" sz="1350" dirty="0" err="1">
                <a:solidFill>
                  <a:srgbClr val="FFFFFF"/>
                </a:solidFill>
              </a:rPr>
              <a:t>Timbie</a:t>
            </a:r>
            <a:endParaRPr lang="en" sz="135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-US" sz="1350" dirty="0">
                <a:solidFill>
                  <a:srgbClr val="FFFFFF"/>
                </a:solidFill>
              </a:rPr>
              <a:t>August 6</a:t>
            </a:r>
            <a:r>
              <a:rPr lang="en" sz="1350" dirty="0">
                <a:solidFill>
                  <a:srgbClr val="FFFFFF"/>
                </a:solidFill>
              </a:rPr>
              <a:t>, 201</a:t>
            </a:r>
            <a:r>
              <a:rPr lang="en-US" sz="1350" dirty="0">
                <a:solidFill>
                  <a:srgbClr val="FFFFFF"/>
                </a:solidFill>
              </a:rPr>
              <a:t>8</a:t>
            </a:r>
            <a:endParaRPr lang="en" sz="1350" dirty="0">
              <a:solidFill>
                <a:srgbClr val="FFFFFF"/>
              </a:solidFill>
            </a:endParaRPr>
          </a:p>
          <a:p>
            <a:pPr algn="r"/>
            <a:endParaRPr sz="2100" dirty="0"/>
          </a:p>
        </p:txBody>
      </p:sp>
      <p:sp>
        <p:nvSpPr>
          <p:cNvPr id="25" name="Shape 25"/>
          <p:cNvSpPr txBox="1"/>
          <p:nvPr/>
        </p:nvSpPr>
        <p:spPr>
          <a:xfrm>
            <a:off x="4343400" y="6248400"/>
            <a:ext cx="4038841" cy="23522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" sz="1000" dirty="0">
                <a:solidFill>
                  <a:srgbClr val="FFFFFF"/>
                </a:solidFill>
              </a:rPr>
              <a:t>Image Credit: NASA and The Hubble Heritage Team (</a:t>
            </a:r>
            <a:r>
              <a:rPr lang="en" sz="1000" dirty="0">
                <a:solidFill>
                  <a:srgbClr val="FFFFFF"/>
                </a:solidFill>
                <a:hlinkClick r:id="rId4"/>
              </a:rPr>
              <a:t>STScI</a:t>
            </a:r>
            <a:r>
              <a:rPr lang="en" sz="1000" dirty="0">
                <a:solidFill>
                  <a:srgbClr val="FFFFFF"/>
                </a:solidFill>
              </a:rPr>
              <a:t>/</a:t>
            </a:r>
            <a:r>
              <a:rPr lang="en" sz="1000" dirty="0">
                <a:solidFill>
                  <a:srgbClr val="FFFFFF"/>
                </a:solidFill>
                <a:hlinkClick r:id="rId5"/>
              </a:rPr>
              <a:t>AURA</a:t>
            </a:r>
            <a:r>
              <a:rPr lang="en" sz="10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95600" y="1548117"/>
            <a:ext cx="3352200" cy="369332"/>
          </a:xfrm>
          <a:prstGeom prst="rect">
            <a:avLst/>
          </a:prstGeom>
          <a:solidFill>
            <a:schemeClr val="tx2">
              <a:alpha val="21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</a:rPr>
              <a:t>Does gas care about galaxies?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EB32CC-0DDC-E449-8363-E0AFC0B1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838200"/>
            <a:ext cx="8229600" cy="990600"/>
          </a:xfrm>
        </p:spPr>
        <p:txBody>
          <a:bodyPr/>
          <a:lstStyle/>
          <a:p>
            <a:pPr marL="342900" indent="-342900" algn="l"/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Homogenize existing data</a:t>
            </a:r>
          </a:p>
          <a:p>
            <a:pPr marL="800100" lvl="1" indent="-342900" algn="l"/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Normalize diameters</a:t>
            </a:r>
          </a:p>
          <a:p>
            <a:pPr marL="800100" lvl="1" indent="-342900" algn="l"/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Inclination, PA, magnitude choices</a:t>
            </a:r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algn="l"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7" y="76200"/>
            <a:ext cx="7781925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A Catalogue of Nearby Galaxies</a:t>
            </a:r>
            <a:endParaRPr lang="en" sz="3450" b="1" dirty="0">
              <a:solidFill>
                <a:srgbClr val="0070C0"/>
              </a:solidFill>
              <a:latin typeface="Avenir Next" panose="020B0503020202020204" pitchFamily="34" charset="0"/>
              <a:cs typeface="Futura Condensed Medium" panose="020B0602020204020303" pitchFamily="34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A6A40E-D727-2C43-8F1A-248E853C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852200"/>
            <a:ext cx="7165800" cy="47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4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EB32CC-0DDC-E449-8363-E0AFC0B1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838200"/>
            <a:ext cx="8229600" cy="990600"/>
          </a:xfrm>
        </p:spPr>
        <p:txBody>
          <a:bodyPr/>
          <a:lstStyle/>
          <a:p>
            <a:pPr marL="342900" indent="-342900" algn="l"/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Homogenize existing data</a:t>
            </a:r>
          </a:p>
          <a:p>
            <a:pPr marL="800100" lvl="1" indent="-342900" algn="l"/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Normalize diameters</a:t>
            </a:r>
          </a:p>
          <a:p>
            <a:pPr marL="800100" lvl="1" indent="-342900" algn="l"/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Inclination, PA, magnitude choices</a:t>
            </a:r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algn="l"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7" y="76200"/>
            <a:ext cx="7781925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A Catalogue of Nearby Galaxies</a:t>
            </a:r>
            <a:endParaRPr lang="en" sz="3450" b="1" dirty="0">
              <a:solidFill>
                <a:srgbClr val="0070C0"/>
              </a:solidFill>
              <a:latin typeface="Avenir Next" panose="020B0503020202020204" pitchFamily="34" charset="0"/>
              <a:cs typeface="Futura Condensed Medium" panose="020B06020202040203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D3649-7EDB-2B42-9CEF-56BAA0CA8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28400"/>
            <a:ext cx="8879109" cy="443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51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3999" cy="4572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3400" y="1000327"/>
            <a:ext cx="8003894" cy="1028700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200" b="1" dirty="0"/>
              <a:t>Gather existing galaxy data</a:t>
            </a:r>
          </a:p>
          <a:p>
            <a:pPr marL="606029" indent="-260747" algn="l">
              <a:buClrTx/>
              <a:buSzTx/>
            </a:pPr>
            <a:r>
              <a:rPr lang="en-US" sz="1800" dirty="0"/>
              <a:t>NED + IRSA</a:t>
            </a:r>
          </a:p>
          <a:p>
            <a:pPr marL="606029" indent="-260747" algn="l">
              <a:buClrTx/>
              <a:buSzTx/>
            </a:pPr>
            <a:r>
              <a:rPr lang="en-US" sz="1800" dirty="0"/>
              <a:t>130,000+ galaxies with </a:t>
            </a:r>
            <a:r>
              <a:rPr lang="en-US" sz="1800" i="1" dirty="0" err="1"/>
              <a:t>cz</a:t>
            </a:r>
            <a:r>
              <a:rPr lang="en-US" sz="1800" dirty="0"/>
              <a:t> &lt; 10,000 km/s</a:t>
            </a:r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1555788" y="272506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New Nearby Galaxy Catalog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748195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3999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5788" y="272506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New Nearby Galaxy Catalog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9D5F44-9F23-4C47-83BA-AD7B9DBB5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0679CEE-72D1-9648-8AE1-9122CC99045A}"/>
              </a:ext>
            </a:extLst>
          </p:cNvPr>
          <p:cNvSpPr txBox="1">
            <a:spLocks/>
          </p:cNvSpPr>
          <p:nvPr/>
        </p:nvSpPr>
        <p:spPr>
          <a:xfrm>
            <a:off x="533400" y="1015494"/>
            <a:ext cx="8003894" cy="10419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6472" indent="-339329" algn="l">
              <a:buClrTx/>
              <a:buSzTx/>
              <a:buFont typeface="Arial"/>
              <a:buNone/>
            </a:pPr>
            <a:r>
              <a:rPr lang="en-US" sz="2200" b="1" dirty="0"/>
              <a:t>Homogenize existing data</a:t>
            </a:r>
          </a:p>
          <a:p>
            <a:pPr marL="604838" indent="-258366" algn="l">
              <a:buClrTx/>
              <a:buSzTx/>
            </a:pPr>
            <a:r>
              <a:rPr lang="en-US" sz="1800" dirty="0"/>
              <a:t>Normalize diameters, inclinations, PAs to 2MASS values</a:t>
            </a:r>
          </a:p>
          <a:p>
            <a:pPr marL="604838" indent="-258366" algn="l">
              <a:buClrTx/>
              <a:buSzTx/>
            </a:pPr>
            <a:r>
              <a:rPr lang="en-US" sz="1800" dirty="0"/>
              <a:t>Choose representative magnitudes, calculate (L*, </a:t>
            </a:r>
            <a:r>
              <a:rPr lang="en-US" sz="1800" dirty="0" err="1"/>
              <a:t>R</a:t>
            </a:r>
            <a:r>
              <a:rPr lang="en-US" sz="1800" baseline="-25000" dirty="0" err="1"/>
              <a:t>vir</a:t>
            </a:r>
            <a:r>
              <a:rPr lang="en-US" sz="1800" dirty="0"/>
              <a:t>)</a:t>
            </a:r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42907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7" y="152400"/>
            <a:ext cx="7781925" cy="17526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 Probing Large Galaxy Halos at z~0 with Automated Ly</a:t>
            </a:r>
            <a:r>
              <a:rPr lang="en-US" sz="3600" dirty="0">
                <a:solidFill>
                  <a:srgbClr val="0070C0"/>
                </a:solidFill>
                <a:latin typeface="Avenir Next" panose="020B0503020202020204" pitchFamily="34" charset="0"/>
                <a:cs typeface="Al Nile" pitchFamily="2" charset="-78"/>
              </a:rPr>
              <a:t>𝛂</a:t>
            </a:r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-Absorption Matching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D2E9505-CEDE-6A44-8676-6F1C5262C5D1}"/>
              </a:ext>
            </a:extLst>
          </p:cNvPr>
          <p:cNvSpPr txBox="1">
            <a:spLocks/>
          </p:cNvSpPr>
          <p:nvPr/>
        </p:nvSpPr>
        <p:spPr>
          <a:xfrm>
            <a:off x="380999" y="1844566"/>
            <a:ext cx="8229600" cy="16212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A pilot study with 33 QSOs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Chosen for proximity to large galaxies (</a:t>
            </a:r>
            <a:r>
              <a:rPr lang="en-US" sz="1500" i="1" dirty="0">
                <a:latin typeface="Avenir Next" panose="020B0503020202020204" pitchFamily="34" charset="0"/>
                <a:cs typeface="Al Nile" pitchFamily="2" charset="-78"/>
              </a:rPr>
              <a:t>D ≥ 25 kpc)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59561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762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 Probing Large Galaxy Halos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D2E9505-CEDE-6A44-8676-6F1C5262C5D1}"/>
              </a:ext>
            </a:extLst>
          </p:cNvPr>
          <p:cNvSpPr txBox="1">
            <a:spLocks/>
          </p:cNvSpPr>
          <p:nvPr/>
        </p:nvSpPr>
        <p:spPr>
          <a:xfrm>
            <a:off x="380998" y="1219200"/>
            <a:ext cx="4191002" cy="16212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A pilot study with 33 QSOs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Chosen for proximity to large galaxies (</a:t>
            </a:r>
            <a:r>
              <a:rPr lang="en-US" sz="1500" i="1" dirty="0">
                <a:latin typeface="Avenir Next" panose="020B0503020202020204" pitchFamily="34" charset="0"/>
                <a:cs typeface="Al Nile" pitchFamily="2" charset="-78"/>
              </a:rPr>
              <a:t>D ≥ 25 kpc)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25458-8D56-5847-9DB7-E5C1EC7538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4724400" y="1538840"/>
            <a:ext cx="4263737" cy="4883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261D1-2630-CB48-9899-A87EB6C6A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6757416" y="3006498"/>
            <a:ext cx="2057400" cy="3416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C9D1C7-4C1E-7548-BD4F-B491CD38F3DE}"/>
              </a:ext>
            </a:extLst>
          </p:cNvPr>
          <p:cNvSpPr txBox="1"/>
          <p:nvPr/>
        </p:nvSpPr>
        <p:spPr>
          <a:xfrm>
            <a:off x="7387698" y="641127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3046898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762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 Probing Large Galaxy Halos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D2E9505-CEDE-6A44-8676-6F1C5262C5D1}"/>
              </a:ext>
            </a:extLst>
          </p:cNvPr>
          <p:cNvSpPr txBox="1">
            <a:spLocks/>
          </p:cNvSpPr>
          <p:nvPr/>
        </p:nvSpPr>
        <p:spPr>
          <a:xfrm>
            <a:off x="380998" y="1219200"/>
            <a:ext cx="4191002" cy="44207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A pilot study with 33 QSOs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Chosen for proximity to large galaxies (</a:t>
            </a:r>
            <a:r>
              <a:rPr lang="en-US" sz="1500" i="1" dirty="0">
                <a:latin typeface="Avenir Next" panose="020B0503020202020204" pitchFamily="34" charset="0"/>
                <a:cs typeface="Al Nile" pitchFamily="2" charset="-78"/>
              </a:rPr>
              <a:t>D ≥ 25 kpc)</a:t>
            </a:r>
          </a:p>
          <a:p>
            <a:pPr marL="800100" lvl="1" indent="-342900" algn="l">
              <a:lnSpc>
                <a:spcPct val="150000"/>
              </a:lnSpc>
            </a:pPr>
            <a:endParaRPr lang="en-US" sz="1500" i="1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Reduce, identify, measure all lines for each sightline</a:t>
            </a: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25458-8D56-5847-9DB7-E5C1EC7538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4724400" y="1538840"/>
            <a:ext cx="4263737" cy="4883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261D1-2630-CB48-9899-A87EB6C6A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6757416" y="3006498"/>
            <a:ext cx="2057400" cy="3416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C9D1C7-4C1E-7548-BD4F-B491CD38F3DE}"/>
              </a:ext>
            </a:extLst>
          </p:cNvPr>
          <p:cNvSpPr txBox="1"/>
          <p:nvPr/>
        </p:nvSpPr>
        <p:spPr>
          <a:xfrm>
            <a:off x="7387698" y="641127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664062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762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 Probing Large Galaxy Halos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D2E9505-CEDE-6A44-8676-6F1C5262C5D1}"/>
              </a:ext>
            </a:extLst>
          </p:cNvPr>
          <p:cNvSpPr txBox="1">
            <a:spLocks/>
          </p:cNvSpPr>
          <p:nvPr/>
        </p:nvSpPr>
        <p:spPr>
          <a:xfrm>
            <a:off x="380998" y="1219200"/>
            <a:ext cx="4191002" cy="44207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A pilot study with 33 QSOs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Chosen for proximity to large galaxies (</a:t>
            </a:r>
            <a:r>
              <a:rPr lang="en-US" sz="1500" i="1" dirty="0">
                <a:latin typeface="Avenir Next" panose="020B0503020202020204" pitchFamily="34" charset="0"/>
                <a:cs typeface="Al Nile" pitchFamily="2" charset="-78"/>
              </a:rPr>
              <a:t>D ≥ 25 kpc)</a:t>
            </a:r>
          </a:p>
          <a:p>
            <a:pPr marL="800100" lvl="1" indent="-342900" algn="l">
              <a:lnSpc>
                <a:spcPct val="150000"/>
              </a:lnSpc>
            </a:pPr>
            <a:endParaRPr lang="en-US" sz="1500" i="1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Reduce, identify, measure all lines for each sightline</a:t>
            </a:r>
          </a:p>
          <a:p>
            <a:pPr marL="800100" lvl="1" indent="-342900" algn="l">
              <a:lnSpc>
                <a:spcPct val="150000"/>
              </a:lnSpc>
            </a:pP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Catalog all the Ly⍺</a:t>
            </a: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25458-8D56-5847-9DB7-E5C1EC7538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4724400" y="1538840"/>
            <a:ext cx="4263737" cy="4883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261D1-2630-CB48-9899-A87EB6C6A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6757416" y="3006498"/>
            <a:ext cx="2057400" cy="3416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C9D1C7-4C1E-7548-BD4F-B491CD38F3DE}"/>
              </a:ext>
            </a:extLst>
          </p:cNvPr>
          <p:cNvSpPr txBox="1"/>
          <p:nvPr/>
        </p:nvSpPr>
        <p:spPr>
          <a:xfrm>
            <a:off x="7387698" y="641127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7E57D0-1812-514B-9FAD-CD6C20FEE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6" y="4383537"/>
            <a:ext cx="3505198" cy="200742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F80C08-D448-404F-B537-6160650E8A77}"/>
              </a:ext>
            </a:extLst>
          </p:cNvPr>
          <p:cNvCxnSpPr>
            <a:cxnSpLocks/>
          </p:cNvCxnSpPr>
          <p:nvPr/>
        </p:nvCxnSpPr>
        <p:spPr>
          <a:xfrm flipH="1">
            <a:off x="4197854" y="1864567"/>
            <a:ext cx="765971" cy="251897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CD95F-9429-C84D-9202-B4D7B675054F}"/>
              </a:ext>
            </a:extLst>
          </p:cNvPr>
          <p:cNvCxnSpPr>
            <a:cxnSpLocks/>
          </p:cNvCxnSpPr>
          <p:nvPr/>
        </p:nvCxnSpPr>
        <p:spPr>
          <a:xfrm flipH="1">
            <a:off x="4197854" y="2896770"/>
            <a:ext cx="773976" cy="3514509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022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762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 Probing Large Galaxy Halos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D2E9505-CEDE-6A44-8676-6F1C5262C5D1}"/>
              </a:ext>
            </a:extLst>
          </p:cNvPr>
          <p:cNvSpPr txBox="1">
            <a:spLocks/>
          </p:cNvSpPr>
          <p:nvPr/>
        </p:nvSpPr>
        <p:spPr>
          <a:xfrm>
            <a:off x="380998" y="1219200"/>
            <a:ext cx="8382002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Matching absorbers with galaxies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Issue: Most galaxies are not isolated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Which, if either, to chose?</a:t>
            </a: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25EA7C-8396-0B48-B887-BA1A6D1AC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667000"/>
            <a:ext cx="5175008" cy="3996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E925E8-2C03-4046-843D-C34EF221D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8" y="3485875"/>
            <a:ext cx="3495675" cy="200197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D783E7-23B7-9641-954F-5E4E50E640BD}"/>
              </a:ext>
            </a:extLst>
          </p:cNvPr>
          <p:cNvCxnSpPr>
            <a:cxnSpLocks/>
          </p:cNvCxnSpPr>
          <p:nvPr/>
        </p:nvCxnSpPr>
        <p:spPr>
          <a:xfrm flipH="1" flipV="1">
            <a:off x="3651008" y="3504419"/>
            <a:ext cx="2385765" cy="98244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EB913E-87F3-3148-B7AB-30771E0574CF}"/>
              </a:ext>
            </a:extLst>
          </p:cNvPr>
          <p:cNvCxnSpPr>
            <a:cxnSpLocks/>
          </p:cNvCxnSpPr>
          <p:nvPr/>
        </p:nvCxnSpPr>
        <p:spPr>
          <a:xfrm flipH="1">
            <a:off x="3651008" y="4611412"/>
            <a:ext cx="2386260" cy="84223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E7A7B7-0D20-6B48-B48B-932CB79837AB}"/>
              </a:ext>
            </a:extLst>
          </p:cNvPr>
          <p:cNvSpPr txBox="1"/>
          <p:nvPr/>
        </p:nvSpPr>
        <p:spPr>
          <a:xfrm>
            <a:off x="7327498" y="644425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278027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3CF6185B-9E87-164B-8B7B-2E2F5D8C9CD6}"/>
              </a:ext>
            </a:extLst>
          </p:cNvPr>
          <p:cNvSpPr txBox="1">
            <a:spLocks/>
          </p:cNvSpPr>
          <p:nvPr/>
        </p:nvSpPr>
        <p:spPr>
          <a:xfrm>
            <a:off x="1535568" y="3352800"/>
            <a:ext cx="3874632" cy="270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800100" lvl="2" indent="-342900" algn="l">
              <a:lnSpc>
                <a:spcPct val="30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      = impact </a:t>
            </a:r>
            <a:r>
              <a:rPr lang="en-US" sz="1500" dirty="0" err="1">
                <a:latin typeface="Avenir Next" panose="020B0503020202020204" pitchFamily="34" charset="0"/>
                <a:cs typeface="Al Nile" pitchFamily="2" charset="-78"/>
              </a:rPr>
              <a:t>paramete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2" indent="-342900" algn="l">
              <a:lnSpc>
                <a:spcPct val="30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               = virial radius of galaxy</a:t>
            </a:r>
          </a:p>
          <a:p>
            <a:pPr marL="800100" lvl="2" indent="-342900" algn="l">
              <a:lnSpc>
                <a:spcPct val="30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 </a:t>
            </a:r>
          </a:p>
          <a:p>
            <a:pPr marL="800100" lvl="2" indent="-342900" algn="l">
              <a:lnSpc>
                <a:spcPct val="30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 </a:t>
            </a:r>
          </a:p>
          <a:p>
            <a:pPr algn="l">
              <a:lnSpc>
                <a:spcPct val="300000"/>
              </a:lnSpc>
              <a:buFont typeface="Arial"/>
              <a:buNone/>
            </a:pPr>
            <a:r>
              <a:rPr lang="en-US" sz="1900" dirty="0">
                <a:latin typeface="Avenir Next" panose="020B0503020202020204" pitchFamily="34" charset="0"/>
                <a:cs typeface="Al Nile" pitchFamily="2" charset="-78"/>
              </a:rPr>
              <a:t>   </a:t>
            </a:r>
          </a:p>
        </p:txBody>
      </p:sp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762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 Probing Large Galaxy Halos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D2E9505-CEDE-6A44-8676-6F1C5262C5D1}"/>
              </a:ext>
            </a:extLst>
          </p:cNvPr>
          <p:cNvSpPr txBox="1">
            <a:spLocks/>
          </p:cNvSpPr>
          <p:nvPr/>
        </p:nvSpPr>
        <p:spPr>
          <a:xfrm>
            <a:off x="380998" y="1219200"/>
            <a:ext cx="8382002" cy="106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Matching absorbers with galaxies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Define “likelihood parameter”</a:t>
            </a: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5670731-3E9D-F441-9A3C-789085A2F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3762375"/>
            <a:ext cx="209550" cy="276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E8AE9-6485-C441-8F9B-B658D2F1C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568" y="2387249"/>
            <a:ext cx="5914734" cy="708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A21E7B-3E51-1741-A51A-715314B01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0" y="4448175"/>
            <a:ext cx="614516" cy="317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C550EC-6C61-A542-B495-460C9C35B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592" y="5098976"/>
            <a:ext cx="2717800" cy="3264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BE319B-9CFD-EC40-87E8-828363DA5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250" y="5793394"/>
            <a:ext cx="1676400" cy="28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16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152400" y="445355"/>
            <a:ext cx="885825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Gas + galaxies trace the same potential</a:t>
            </a:r>
            <a:endParaRPr lang="en" sz="3450" dirty="0"/>
          </a:p>
        </p:txBody>
      </p:sp>
      <p:pic>
        <p:nvPicPr>
          <p:cNvPr id="3" name="Picture 2" descr="Universe-dark-matter-web-and-galaxy-cluster-Millenium-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1" y="1829810"/>
            <a:ext cx="5252729" cy="3417871"/>
          </a:xfrm>
          <a:prstGeom prst="rect">
            <a:avLst/>
          </a:prstGeom>
        </p:spPr>
      </p:pic>
      <p:sp>
        <p:nvSpPr>
          <p:cNvPr id="6" name="Shape 39"/>
          <p:cNvSpPr txBox="1"/>
          <p:nvPr/>
        </p:nvSpPr>
        <p:spPr>
          <a:xfrm>
            <a:off x="312201" y="5299323"/>
            <a:ext cx="1514170" cy="3460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The </a:t>
            </a:r>
            <a:r>
              <a:rPr lang="en-US" sz="900" dirty="0" err="1">
                <a:solidFill>
                  <a:srgbClr val="FFFFFF"/>
                </a:solidFill>
              </a:rPr>
              <a:t>Millenium</a:t>
            </a:r>
            <a:r>
              <a:rPr lang="en-US" sz="900" dirty="0">
                <a:solidFill>
                  <a:srgbClr val="FFFFFF"/>
                </a:solidFill>
              </a:rPr>
              <a:t> Simulation</a:t>
            </a:r>
            <a:endParaRPr lang="en" sz="900" dirty="0">
              <a:solidFill>
                <a:srgbClr val="FFFFFF"/>
              </a:solidFill>
            </a:endParaRPr>
          </a:p>
        </p:txBody>
      </p:sp>
      <p:pic>
        <p:nvPicPr>
          <p:cNvPr id="5" name="Picture 4" descr="sdss_filam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569240"/>
            <a:ext cx="4006295" cy="4024490"/>
          </a:xfrm>
          <a:prstGeom prst="rect">
            <a:avLst/>
          </a:prstGeom>
        </p:spPr>
      </p:pic>
      <p:sp>
        <p:nvSpPr>
          <p:cNvPr id="7" name="Shape 39"/>
          <p:cNvSpPr txBox="1"/>
          <p:nvPr/>
        </p:nvSpPr>
        <p:spPr>
          <a:xfrm>
            <a:off x="7532661" y="5593730"/>
            <a:ext cx="1159934" cy="3460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SDSS Collaboration</a:t>
            </a:r>
            <a:endParaRPr lang="en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71150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762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 Probing Large Galaxy Halos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D2E9505-CEDE-6A44-8676-6F1C5262C5D1}"/>
              </a:ext>
            </a:extLst>
          </p:cNvPr>
          <p:cNvSpPr txBox="1">
            <a:spLocks/>
          </p:cNvSpPr>
          <p:nvPr/>
        </p:nvSpPr>
        <p:spPr>
          <a:xfrm>
            <a:off x="380998" y="1219200"/>
            <a:ext cx="8382002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Matching absorbers with galaxies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Applying the likelihood method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3D proximity indicator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Set criteria for association</a:t>
            </a: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25EA7C-8396-0B48-B887-BA1A6D1AC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667000"/>
            <a:ext cx="5175008" cy="3996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E925E8-2C03-4046-843D-C34EF221D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665270"/>
            <a:ext cx="3495675" cy="200197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D783E7-23B7-9641-954F-5E4E50E640BD}"/>
              </a:ext>
            </a:extLst>
          </p:cNvPr>
          <p:cNvCxnSpPr>
            <a:cxnSpLocks/>
          </p:cNvCxnSpPr>
          <p:nvPr/>
        </p:nvCxnSpPr>
        <p:spPr>
          <a:xfrm flipH="1">
            <a:off x="3648075" y="4448854"/>
            <a:ext cx="2546604" cy="212106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EB913E-87F3-3148-B7AB-30771E0574CF}"/>
              </a:ext>
            </a:extLst>
          </p:cNvPr>
          <p:cNvCxnSpPr>
            <a:cxnSpLocks/>
          </p:cNvCxnSpPr>
          <p:nvPr/>
        </p:nvCxnSpPr>
        <p:spPr>
          <a:xfrm flipH="1">
            <a:off x="3648075" y="4584760"/>
            <a:ext cx="2559049" cy="2091541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E7A7B7-0D20-6B48-B48B-932CB79837AB}"/>
              </a:ext>
            </a:extLst>
          </p:cNvPr>
          <p:cNvSpPr txBox="1"/>
          <p:nvPr/>
        </p:nvSpPr>
        <p:spPr>
          <a:xfrm>
            <a:off x="7327498" y="644425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3A3CB4-BEFA-814D-A2A7-E708E4E7D1A8}"/>
              </a:ext>
            </a:extLst>
          </p:cNvPr>
          <p:cNvSpPr txBox="1"/>
          <p:nvPr/>
        </p:nvSpPr>
        <p:spPr>
          <a:xfrm>
            <a:off x="5222386" y="3562290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000" dirty="0"/>
              <a:t>= 0.00027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00B187-AB71-FD41-B23E-6849F5902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575050"/>
            <a:ext cx="266700" cy="311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81041-5141-1546-8D15-C59F37058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4032250"/>
            <a:ext cx="266700" cy="311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7C9BCE-2D22-864A-81B9-8E74C6C77FE6}"/>
              </a:ext>
            </a:extLst>
          </p:cNvPr>
          <p:cNvSpPr txBox="1"/>
          <p:nvPr/>
        </p:nvSpPr>
        <p:spPr>
          <a:xfrm>
            <a:off x="6934200" y="4019490"/>
            <a:ext cx="103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 </a:t>
            </a:r>
            <a:r>
              <a:rPr lang="nb-NO" sz="2000" dirty="0"/>
              <a:t>0.16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7247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762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 Probing Large Galaxy Halos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D2E9505-CEDE-6A44-8676-6F1C5262C5D1}"/>
              </a:ext>
            </a:extLst>
          </p:cNvPr>
          <p:cNvSpPr txBox="1">
            <a:spLocks/>
          </p:cNvSpPr>
          <p:nvPr/>
        </p:nvSpPr>
        <p:spPr>
          <a:xfrm>
            <a:off x="380998" y="1219200"/>
            <a:ext cx="8382002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Matching absorbers with galaxies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Applying the likelihood method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3D proximity indicator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Set criteria for association</a:t>
            </a: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25EA7C-8396-0B48-B887-BA1A6D1AC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667000"/>
            <a:ext cx="5175008" cy="3996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E925E8-2C03-4046-843D-C34EF221D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665270"/>
            <a:ext cx="3495675" cy="200197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D783E7-23B7-9641-954F-5E4E50E640BD}"/>
              </a:ext>
            </a:extLst>
          </p:cNvPr>
          <p:cNvCxnSpPr>
            <a:cxnSpLocks/>
          </p:cNvCxnSpPr>
          <p:nvPr/>
        </p:nvCxnSpPr>
        <p:spPr>
          <a:xfrm flipH="1">
            <a:off x="3648075" y="4448854"/>
            <a:ext cx="2546604" cy="212106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EB913E-87F3-3148-B7AB-30771E0574CF}"/>
              </a:ext>
            </a:extLst>
          </p:cNvPr>
          <p:cNvCxnSpPr>
            <a:cxnSpLocks/>
          </p:cNvCxnSpPr>
          <p:nvPr/>
        </p:nvCxnSpPr>
        <p:spPr>
          <a:xfrm flipH="1">
            <a:off x="3648075" y="4584760"/>
            <a:ext cx="2559049" cy="2091541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E7A7B7-0D20-6B48-B48B-932CB79837AB}"/>
              </a:ext>
            </a:extLst>
          </p:cNvPr>
          <p:cNvSpPr txBox="1"/>
          <p:nvPr/>
        </p:nvSpPr>
        <p:spPr>
          <a:xfrm>
            <a:off x="7327498" y="644425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3A3CB4-BEFA-814D-A2A7-E708E4E7D1A8}"/>
              </a:ext>
            </a:extLst>
          </p:cNvPr>
          <p:cNvSpPr txBox="1"/>
          <p:nvPr/>
        </p:nvSpPr>
        <p:spPr>
          <a:xfrm>
            <a:off x="5222386" y="3562290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000" dirty="0"/>
              <a:t>= 0.00027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00B187-AB71-FD41-B23E-6849F5902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575050"/>
            <a:ext cx="266700" cy="311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81041-5141-1546-8D15-C59F37058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005" y="4032250"/>
            <a:ext cx="266700" cy="311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7C9BCE-2D22-864A-81B9-8E74C6C77FE6}"/>
              </a:ext>
            </a:extLst>
          </p:cNvPr>
          <p:cNvSpPr txBox="1"/>
          <p:nvPr/>
        </p:nvSpPr>
        <p:spPr>
          <a:xfrm>
            <a:off x="7045705" y="4019490"/>
            <a:ext cx="103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 </a:t>
            </a:r>
            <a:r>
              <a:rPr lang="nb-NO" sz="2000" dirty="0"/>
              <a:t>0.16</a:t>
            </a:r>
            <a:endParaRPr lang="en-US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5FFEA8-EC07-A146-81EE-48425ACB380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4464" y="3825849"/>
            <a:ext cx="2326729" cy="5170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1595ED-F7BB-0F4D-B035-32F943D5DD7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4464" y="3099138"/>
            <a:ext cx="2466873" cy="5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25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762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 Probing Large Galaxy Halos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D2E9505-CEDE-6A44-8676-6F1C5262C5D1}"/>
              </a:ext>
            </a:extLst>
          </p:cNvPr>
          <p:cNvSpPr txBox="1">
            <a:spLocks/>
          </p:cNvSpPr>
          <p:nvPr/>
        </p:nvSpPr>
        <p:spPr>
          <a:xfrm>
            <a:off x="380998" y="1219200"/>
            <a:ext cx="5257802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Results!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33 QSOs – 48 Ly⍺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Matched with 33 unique galaxies (29 cases of multiple absorbers matched)</a:t>
            </a: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32747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762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 Probing Large Galaxy Halos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D2E9505-CEDE-6A44-8676-6F1C5262C5D1}"/>
              </a:ext>
            </a:extLst>
          </p:cNvPr>
          <p:cNvSpPr txBox="1">
            <a:spLocks/>
          </p:cNvSpPr>
          <p:nvPr/>
        </p:nvSpPr>
        <p:spPr>
          <a:xfrm>
            <a:off x="380998" y="1219200"/>
            <a:ext cx="5257802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Results!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33 QSOs – 48 Ly⍺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Matched with 33 unique galaxies (29 cases of multiple absorbers matched)</a:t>
            </a: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73014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reduced, identified AND measured: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8D67D5-2E33-1744-B9C3-132AA144D6F6}"/>
              </a:ext>
            </a:extLst>
          </p:cNvPr>
          <p:cNvSpPr txBox="1"/>
          <p:nvPr/>
        </p:nvSpPr>
        <p:spPr>
          <a:xfrm>
            <a:off x="3643798" y="221811"/>
            <a:ext cx="192873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Results!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C2EDF-4125-AC49-9155-AE58BAB070D6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F2E22F-D085-9045-83B5-E54508EDF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5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58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657600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07A8E1C-336D-AA4A-B31A-7E27440FDFAC}"/>
              </a:ext>
            </a:extLst>
          </p:cNvPr>
          <p:cNvSpPr txBox="1">
            <a:spLocks/>
          </p:cNvSpPr>
          <p:nvPr/>
        </p:nvSpPr>
        <p:spPr>
          <a:xfrm>
            <a:off x="252275" y="251460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9C0DB-DD1F-EC4A-AE3D-D0AD1AA58F41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DC0E32-08A4-8444-904F-6DEFF4B0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1DC955-544C-D046-A824-06A51CDA89F8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980739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657600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EAE03-4C01-2648-A2B9-DFCB06F1F385}"/>
              </a:ext>
            </a:extLst>
          </p:cNvPr>
          <p:cNvSpPr txBox="1"/>
          <p:nvPr/>
        </p:nvSpPr>
        <p:spPr>
          <a:xfrm>
            <a:off x="7355866" y="567252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7B0E2FEA-7740-EE45-ADB7-116B8546ABA0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9FAA8A-FC72-5844-9EF0-50AA989CF7F6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D5FD7A-30E7-F849-B853-AA106315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4587CF-74B3-8B48-BBA8-068C914C3CE7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51022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5DDE0E0-5D85-6D45-923C-9DEFD8F42A1D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43CAA-A31A-2241-A786-D5180A12482C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AFA33-8796-B045-B719-D5237E90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412088-E2F3-104F-993B-847819C08598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891993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07A7D72-6E54-1A43-B928-97640A288B47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  <a:endParaRPr lang="en-US" dirty="0"/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C2788-C4FC-9845-A104-3774D12AF6DD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7C303B-6C03-A043-BF78-66B5852DC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8E6E2E-C552-E04E-B18D-192CEFD699EC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895377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18DC2"/>
                </a:solidFill>
              </a:rPr>
              <a:t>51 associated with 2 galaxies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/>
              <a:t> ”associated” with a single galaxy using our likelihood method</a:t>
            </a:r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380AAF-20FA-2A4B-8581-77E41C06E0E5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85345A-F87A-9A42-BBB6-49F43DEC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91150" cy="40985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991328-3475-A74B-AB4C-7CC811501EF6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02338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457198" y="457200"/>
            <a:ext cx="82296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Does the gas care about the galaxies?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22467" y="1631772"/>
            <a:ext cx="7899062" cy="4186623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71475" indent="-342900" algn="l">
              <a:buFont typeface="Lucida Grande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Gas and galaxies should follow the same DM potential</a:t>
            </a: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371475" indent="-342900" algn="l">
              <a:buFont typeface="Lucida Grande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Galaxies need to continue accreting gas over cosmic time to match observations</a:t>
            </a:r>
          </a:p>
          <a:p>
            <a:pPr marL="371475" indent="-342900" algn="l">
              <a:buFont typeface="Lucida Grande"/>
              <a:buChar char="●"/>
            </a:pPr>
            <a:endParaRPr lang="en-US" sz="2000" dirty="0">
              <a:solidFill>
                <a:schemeClr val="lt1"/>
              </a:solidFill>
            </a:endParaRP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371475" indent="-342900" algn="l">
              <a:buFont typeface="Lucida Grande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Feedback kicks gas out of galaxies</a:t>
            </a:r>
            <a:endParaRPr lang="en-US" sz="2000" i="1" dirty="0">
              <a:solidFill>
                <a:srgbClr val="FFFFFF"/>
              </a:solidFill>
            </a:endParaRPr>
          </a:p>
          <a:p>
            <a:pPr lvl="0" algn="l"/>
            <a:endParaRPr lang="en-US" sz="2000" i="1" dirty="0">
              <a:solidFill>
                <a:srgbClr val="FFFFFF"/>
              </a:solidFill>
            </a:endParaRPr>
          </a:p>
          <a:p>
            <a:pPr lvl="0" algn="l"/>
            <a:endParaRPr lang="en-US" sz="2000" i="1" dirty="0">
              <a:solidFill>
                <a:srgbClr val="FFFFFF"/>
              </a:solidFill>
            </a:endParaRPr>
          </a:p>
          <a:p>
            <a:pPr marL="342900" indent="-314325" algn="l">
              <a:buClr>
                <a:srgbClr val="FFFFFF"/>
              </a:buClr>
              <a:buFont typeface="Arial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How do the properties of halo gas correlate with nearby galaxy properties?</a:t>
            </a:r>
            <a:endParaRPr lang="en-US" sz="2000" i="1" dirty="0">
              <a:solidFill>
                <a:schemeClr val="lt1"/>
              </a:solidFill>
            </a:endParaRP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28575" algn="l"/>
            <a:endParaRPr lang="en" sz="2000" dirty="0">
              <a:solidFill>
                <a:schemeClr val="lt1"/>
              </a:solidFill>
            </a:endParaRPr>
          </a:p>
          <a:p>
            <a:pPr marL="342900" algn="l"/>
            <a:endParaRPr sz="2000" dirty="0">
              <a:solidFill>
                <a:srgbClr val="FFFFFF"/>
              </a:solidFill>
            </a:endParaRPr>
          </a:p>
          <a:p>
            <a:pPr marL="342900" indent="342900" algn="l"/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" name="Up-Down Arrow 1"/>
          <p:cNvSpPr/>
          <p:nvPr/>
        </p:nvSpPr>
        <p:spPr>
          <a:xfrm>
            <a:off x="4422155" y="3200400"/>
            <a:ext cx="299687" cy="451189"/>
          </a:xfrm>
          <a:prstGeom prst="upDown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Shape 60"/>
          <p:cNvSpPr/>
          <p:nvPr/>
        </p:nvSpPr>
        <p:spPr>
          <a:xfrm>
            <a:off x="596424" y="4676895"/>
            <a:ext cx="363314" cy="39543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9050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217712907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B4D3EC-3D1D-8947-BDA5-950F694A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91150" cy="409853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18DC2"/>
                </a:solidFill>
              </a:rPr>
              <a:t>51 associated with 2 galaxies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/>
              <a:t> ”associated” with a single galaxy using our likelihood method</a:t>
            </a:r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EFDE21-86CB-2D42-9DA3-AA115E57889B}"/>
              </a:ext>
            </a:extLst>
          </p:cNvPr>
          <p:cNvCxnSpPr>
            <a:cxnSpLocks/>
          </p:cNvCxnSpPr>
          <p:nvPr/>
        </p:nvCxnSpPr>
        <p:spPr>
          <a:xfrm>
            <a:off x="5147266" y="2439904"/>
            <a:ext cx="838200" cy="67139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8DA6D8-90EA-8E40-90D8-CC6DA956EBC1}"/>
              </a:ext>
            </a:extLst>
          </p:cNvPr>
          <p:cNvSpPr txBox="1"/>
          <p:nvPr/>
        </p:nvSpPr>
        <p:spPr>
          <a:xfrm>
            <a:off x="3693355" y="1905000"/>
            <a:ext cx="5298245" cy="477054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/>
              <a:t>More galaxies nearby =&gt; higher 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EB32EC-DCF8-824B-AFCA-162F34126AB4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616287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599" y="1200073"/>
            <a:ext cx="8382001" cy="4825016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/>
              <a:t> Associated absorbers are bimodally distributed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>
                <a:solidFill>
                  <a:srgbClr val="F05734"/>
                </a:solidFill>
              </a:rPr>
              <a:t> Absorbers near 2+ galaxies are NOT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0653" y="228600"/>
            <a:ext cx="4682693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Azimuth Dependence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10943" y="66294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10D4E-78C4-1946-A40F-A167AEB6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410389"/>
            <a:ext cx="6362700" cy="412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287ACE-B983-4744-A70B-7B839E839C25}"/>
              </a:ext>
            </a:extLst>
          </p:cNvPr>
          <p:cNvSpPr txBox="1"/>
          <p:nvPr/>
        </p:nvSpPr>
        <p:spPr>
          <a:xfrm>
            <a:off x="2698531" y="613930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Major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24AB1-E6B7-8144-A83E-98A498EDCB5B}"/>
              </a:ext>
            </a:extLst>
          </p:cNvPr>
          <p:cNvSpPr txBox="1"/>
          <p:nvPr/>
        </p:nvSpPr>
        <p:spPr>
          <a:xfrm>
            <a:off x="8236650" y="613930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Minor</a:t>
            </a:r>
          </a:p>
        </p:txBody>
      </p:sp>
    </p:spTree>
    <p:extLst>
      <p:ext uri="{BB962C8B-B14F-4D97-AF65-F5344CB8AC3E}">
        <p14:creationId xmlns:p14="http://schemas.microsoft.com/office/powerpoint/2010/main" val="897047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0998" y="1100664"/>
            <a:ext cx="8382001" cy="4825016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/>
              <a:t>Similar to </a:t>
            </a:r>
            <a:r>
              <a:rPr lang="en-US" sz="2200" b="1" dirty="0" err="1"/>
              <a:t>MgII</a:t>
            </a:r>
            <a:r>
              <a:rPr lang="en-US" sz="2200" b="1" dirty="0"/>
              <a:t> azimuth dependence (</a:t>
            </a:r>
            <a:r>
              <a:rPr lang="en-US" sz="2200" b="1" dirty="0" err="1"/>
              <a:t>Kacprzak</a:t>
            </a:r>
            <a:r>
              <a:rPr lang="en-US" sz="2200" b="1" dirty="0"/>
              <a:t>+ 2012)</a:t>
            </a:r>
          </a:p>
          <a:p>
            <a:pPr marL="685800" lvl="1" indent="-285750" algn="l">
              <a:lnSpc>
                <a:spcPct val="150000"/>
              </a:lnSpc>
              <a:buClrTx/>
              <a:buSzTx/>
            </a:pPr>
            <a:r>
              <a:rPr lang="en-US" sz="2000" dirty="0">
                <a:solidFill>
                  <a:schemeClr val="bg1"/>
                </a:solidFill>
              </a:rPr>
              <a:t>Shifted away from major/minor axis slightly?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0653" y="228600"/>
            <a:ext cx="4682693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Azimuth Dependence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3752" y="6234496"/>
            <a:ext cx="2310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French &amp; </a:t>
            </a:r>
            <a:r>
              <a:rPr lang="en-US" sz="1200" dirty="0" err="1">
                <a:solidFill>
                  <a:schemeClr val="bg1"/>
                </a:solidFill>
              </a:rPr>
              <a:t>Wakker</a:t>
            </a:r>
            <a:r>
              <a:rPr lang="en-US" sz="12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10D4E-78C4-1946-A40F-A167AEB6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582" y="2971800"/>
            <a:ext cx="5035217" cy="3262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D6437-07E6-0F40-A58C-A2695448B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971800"/>
            <a:ext cx="3784727" cy="3262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3198F-7197-CF46-918D-5460D40FD438}"/>
              </a:ext>
            </a:extLst>
          </p:cNvPr>
          <p:cNvSpPr txBox="1"/>
          <p:nvPr/>
        </p:nvSpPr>
        <p:spPr>
          <a:xfrm>
            <a:off x="48643" y="6265231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Kacprzak</a:t>
            </a:r>
            <a:r>
              <a:rPr lang="en-US" sz="1200" dirty="0">
                <a:solidFill>
                  <a:schemeClr val="bg1"/>
                </a:solidFill>
              </a:rPr>
              <a:t>+ 2012</a:t>
            </a:r>
          </a:p>
        </p:txBody>
      </p:sp>
    </p:spTree>
    <p:extLst>
      <p:ext uri="{BB962C8B-B14F-4D97-AF65-F5344CB8AC3E}">
        <p14:creationId xmlns:p14="http://schemas.microsoft.com/office/powerpoint/2010/main" val="1075581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0778" y="274320"/>
            <a:ext cx="733726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Do Ly-alpha absorbers care about</a:t>
            </a:r>
          </a:p>
          <a:p>
            <a:pPr algn="ctr"/>
            <a:r>
              <a:rPr lang="en-US" sz="3450" b="1" dirty="0">
                <a:solidFill>
                  <a:schemeClr val="bg1"/>
                </a:solidFill>
              </a:rPr>
              <a:t>galaxy rotation?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304487" y="1601045"/>
            <a:ext cx="3505200" cy="487368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200" b="1" dirty="0"/>
              <a:t>Simulations suggest yes</a:t>
            </a:r>
          </a:p>
          <a:p>
            <a:pPr algn="l">
              <a:buClrTx/>
              <a:buSzTx/>
              <a:buFont typeface="Arial"/>
              <a:buNone/>
            </a:pPr>
            <a:endParaRPr lang="en-US" sz="2200" b="1" dirty="0"/>
          </a:p>
          <a:p>
            <a:pPr algn="l">
              <a:buClrTx/>
              <a:buSzTx/>
              <a:buNone/>
            </a:pPr>
            <a:r>
              <a:rPr lang="en-US" sz="2200" b="1" dirty="0"/>
              <a:t> (e.g., Stewart+ 2011) </a:t>
            </a:r>
          </a:p>
          <a:p>
            <a:pPr lvl="1" algn="l">
              <a:buClrTx/>
              <a:buSzTx/>
              <a:buNone/>
            </a:pPr>
            <a:endParaRPr 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BB340-5877-2745-8131-9F9E631A85C8}"/>
              </a:ext>
            </a:extLst>
          </p:cNvPr>
          <p:cNvSpPr txBox="1"/>
          <p:nvPr/>
        </p:nvSpPr>
        <p:spPr>
          <a:xfrm>
            <a:off x="5848539" y="25349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F1BE52-D593-7142-A786-BE2DE6066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22" y="1676400"/>
            <a:ext cx="5054893" cy="50436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3A1F8C-0495-6341-9153-03BA64FDE366}"/>
              </a:ext>
            </a:extLst>
          </p:cNvPr>
          <p:cNvSpPr txBox="1"/>
          <p:nvPr/>
        </p:nvSpPr>
        <p:spPr>
          <a:xfrm>
            <a:off x="7728779" y="6324600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Stewart+ 2011</a:t>
            </a:r>
          </a:p>
        </p:txBody>
      </p:sp>
    </p:spTree>
    <p:extLst>
      <p:ext uri="{BB962C8B-B14F-4D97-AF65-F5344CB8AC3E}">
        <p14:creationId xmlns:p14="http://schemas.microsoft.com/office/powerpoint/2010/main" val="2189597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0778" y="274320"/>
            <a:ext cx="733726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Do Ly-alpha absorbers care about</a:t>
            </a:r>
          </a:p>
          <a:p>
            <a:pPr algn="ctr"/>
            <a:r>
              <a:rPr lang="en-US" sz="3450" b="1" dirty="0">
                <a:solidFill>
                  <a:schemeClr val="bg1"/>
                </a:solidFill>
              </a:rPr>
              <a:t>galaxy rotation?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2111" y="567788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63947" y="569603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457200" y="1568492"/>
            <a:ext cx="8003894" cy="140330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buClrTx/>
              <a:buSzTx/>
              <a:buFont typeface="Arial"/>
              <a:buNone/>
            </a:pPr>
            <a:r>
              <a:rPr lang="en-US" sz="2200" b="1" dirty="0"/>
              <a:t>What does the sightline “see”?</a:t>
            </a:r>
          </a:p>
          <a:p>
            <a:pPr algn="l">
              <a:buClrTx/>
              <a:buSzTx/>
              <a:buFont typeface="Arial"/>
              <a:buNone/>
            </a:pPr>
            <a:endParaRPr lang="en-US" sz="2200" b="1" dirty="0"/>
          </a:p>
          <a:p>
            <a:pPr marL="342900" indent="-342900" algn="l">
              <a:buClrTx/>
              <a:buSzTx/>
            </a:pPr>
            <a:r>
              <a:rPr lang="en-US" dirty="0"/>
              <a:t>Is there a halo </a:t>
            </a:r>
            <a:r>
              <a:rPr lang="mr-IN" dirty="0"/>
              <a:t>–</a:t>
            </a:r>
            <a:r>
              <a:rPr lang="en-US" dirty="0"/>
              <a:t> disk kinematic connection?</a:t>
            </a:r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BB340-5877-2745-8131-9F9E631A85C8}"/>
              </a:ext>
            </a:extLst>
          </p:cNvPr>
          <p:cNvSpPr txBox="1"/>
          <p:nvPr/>
        </p:nvSpPr>
        <p:spPr>
          <a:xfrm>
            <a:off x="5848539" y="25349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61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684E993-8237-CB4F-832A-5846FA253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286000"/>
            <a:ext cx="5497622" cy="42456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0778" y="2743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3249" y="6535579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1998F01-DEDC-3046-899A-BF07EAC11285}"/>
              </a:ext>
            </a:extLst>
          </p:cNvPr>
          <p:cNvSpPr txBox="1">
            <a:spLocks/>
          </p:cNvSpPr>
          <p:nvPr/>
        </p:nvSpPr>
        <p:spPr>
          <a:xfrm>
            <a:off x="457200" y="1097280"/>
            <a:ext cx="8003894" cy="118245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What does the sightline “see”?</a:t>
            </a:r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dirty="0"/>
              <a:t>Is there a halo </a:t>
            </a:r>
            <a:r>
              <a:rPr lang="mr-IN" dirty="0"/>
              <a:t>–</a:t>
            </a:r>
            <a:r>
              <a:rPr lang="en-US" dirty="0"/>
              <a:t> disk kinematic connection?</a:t>
            </a:r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17229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028459"/>
            <a:ext cx="8003894" cy="110514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Can we detect co-rotation with a sightline?</a:t>
            </a:r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1800" dirty="0"/>
              <a:t>What does the sightline actually “see”?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7094" y="270765"/>
            <a:ext cx="58641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Sightline velocity structure</a:t>
            </a:r>
          </a:p>
        </p:txBody>
      </p:sp>
      <p:pic>
        <p:nvPicPr>
          <p:cNvPr id="9" name="Picture 8" descr="cgm_nature.jpg">
            <a:extLst>
              <a:ext uri="{FF2B5EF4-FFF2-40B4-BE49-F238E27FC236}">
                <a16:creationId xmlns:a16="http://schemas.microsoft.com/office/drawing/2014/main" id="{F7AEE4CA-8083-8E4B-ACDE-013922E9D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"/>
          <a:stretch/>
        </p:blipFill>
        <p:spPr>
          <a:xfrm>
            <a:off x="2514600" y="2171711"/>
            <a:ext cx="6322629" cy="4443747"/>
          </a:xfrm>
          <a:prstGeom prst="rect">
            <a:avLst/>
          </a:prstGeom>
        </p:spPr>
      </p:pic>
      <p:sp>
        <p:nvSpPr>
          <p:cNvPr id="10" name="Shape 39">
            <a:extLst>
              <a:ext uri="{FF2B5EF4-FFF2-40B4-BE49-F238E27FC236}">
                <a16:creationId xmlns:a16="http://schemas.microsoft.com/office/drawing/2014/main" id="{46080CFE-3A49-2D43-9719-28FE37A76C09}"/>
              </a:ext>
            </a:extLst>
          </p:cNvPr>
          <p:cNvSpPr txBox="1"/>
          <p:nvPr/>
        </p:nvSpPr>
        <p:spPr>
          <a:xfrm>
            <a:off x="8096740" y="6615458"/>
            <a:ext cx="1047260" cy="24254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Nature 517, 444</a:t>
            </a:r>
            <a:endParaRPr lang="en" sz="900" dirty="0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8656DB-4696-6945-AF21-757B7F5F68FD}"/>
              </a:ext>
            </a:extLst>
          </p:cNvPr>
          <p:cNvCxnSpPr/>
          <p:nvPr/>
        </p:nvCxnSpPr>
        <p:spPr>
          <a:xfrm>
            <a:off x="7454000" y="3338841"/>
            <a:ext cx="659910" cy="1831824"/>
          </a:xfrm>
          <a:prstGeom prst="straightConnector1">
            <a:avLst/>
          </a:prstGeom>
          <a:ln w="34925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48F7A1-C0B3-F747-B1B2-B80E5AC06310}"/>
              </a:ext>
            </a:extLst>
          </p:cNvPr>
          <p:cNvSpPr txBox="1"/>
          <p:nvPr/>
        </p:nvSpPr>
        <p:spPr>
          <a:xfrm>
            <a:off x="7811081" y="401462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EFF00"/>
                </a:solidFill>
              </a:rPr>
              <a:t>Velocity?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333F8F26-5F0E-904F-A571-D7A422B200D1}"/>
              </a:ext>
            </a:extLst>
          </p:cNvPr>
          <p:cNvSpPr/>
          <p:nvPr/>
        </p:nvSpPr>
        <p:spPr>
          <a:xfrm rot="555322" flipV="1">
            <a:off x="6202060" y="4409169"/>
            <a:ext cx="1262144" cy="915462"/>
          </a:xfrm>
          <a:prstGeom prst="arc">
            <a:avLst/>
          </a:prstGeom>
          <a:ln w="38100">
            <a:solidFill>
              <a:srgbClr val="FE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EFF00"/>
              </a:solidFill>
              <a:highlight>
                <a:srgbClr val="FFFF00"/>
              </a:highlight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DF1D08B-681C-784F-BDA3-EA94F4A51851}"/>
              </a:ext>
            </a:extLst>
          </p:cNvPr>
          <p:cNvCxnSpPr>
            <a:cxnSpLocks/>
          </p:cNvCxnSpPr>
          <p:nvPr/>
        </p:nvCxnSpPr>
        <p:spPr>
          <a:xfrm flipV="1">
            <a:off x="7455988" y="4809744"/>
            <a:ext cx="11612" cy="167796"/>
          </a:xfrm>
          <a:prstGeom prst="straightConnector1">
            <a:avLst/>
          </a:prstGeom>
          <a:ln w="38100">
            <a:solidFill>
              <a:srgbClr val="FE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7E463F1-7534-D241-97D5-AFAF5ED1EF67}"/>
              </a:ext>
            </a:extLst>
          </p:cNvPr>
          <p:cNvSpPr txBox="1"/>
          <p:nvPr/>
        </p:nvSpPr>
        <p:spPr>
          <a:xfrm>
            <a:off x="6395475" y="5343412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EFF00"/>
                </a:solidFill>
              </a:rPr>
              <a:t>V</a:t>
            </a:r>
            <a:r>
              <a:rPr lang="en-US" sz="1800" baseline="-25000" dirty="0" err="1">
                <a:solidFill>
                  <a:srgbClr val="FEFF00"/>
                </a:solidFill>
              </a:rPr>
              <a:t>rotation</a:t>
            </a:r>
            <a:endParaRPr lang="en-US" sz="1800" dirty="0">
              <a:solidFill>
                <a:srgbClr val="FE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251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64400A-291C-FD4D-B404-D66F7EB3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0" y="2599612"/>
            <a:ext cx="5280190" cy="390772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610600" cy="111252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Step 1: Galaxy rotation curves (H-alpha from SALT + additional from literature)</a:t>
            </a:r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37" y="2599612"/>
            <a:ext cx="4227263" cy="3907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65828" y="6535579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</p:spTree>
    <p:extLst>
      <p:ext uri="{BB962C8B-B14F-4D97-AF65-F5344CB8AC3E}">
        <p14:creationId xmlns:p14="http://schemas.microsoft.com/office/powerpoint/2010/main" val="4116700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64400A-291C-FD4D-B404-D66F7EB3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0" y="2599612"/>
            <a:ext cx="5280190" cy="390772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1066800"/>
            <a:ext cx="8558201" cy="1474087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Step 1: Galaxy rotation curves (H-alpha from SALT + additional from literature)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>
                <a:solidFill>
                  <a:srgbClr val="FFC000"/>
                </a:solidFill>
              </a:rPr>
              <a:t>Step 2: Model rotating halo based on rotation curve </a:t>
            </a:r>
            <a:r>
              <a:rPr lang="mr-IN" sz="1800" dirty="0">
                <a:solidFill>
                  <a:srgbClr val="FFC000"/>
                </a:solidFill>
              </a:rPr>
              <a:t>–</a:t>
            </a:r>
            <a:r>
              <a:rPr lang="en-US" sz="1800" dirty="0">
                <a:solidFill>
                  <a:srgbClr val="FFC000"/>
                </a:solidFill>
              </a:rPr>
              <a:t> project onto sightline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37" y="2599612"/>
            <a:ext cx="4227263" cy="3907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65828" y="6535579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</p:spTree>
    <p:extLst>
      <p:ext uri="{BB962C8B-B14F-4D97-AF65-F5344CB8AC3E}">
        <p14:creationId xmlns:p14="http://schemas.microsoft.com/office/powerpoint/2010/main" val="3596141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BAB83C-E7A3-4A44-8284-3ADF7A7F9910}"/>
              </a:ext>
            </a:extLst>
          </p:cNvPr>
          <p:cNvSpPr/>
          <p:nvPr/>
        </p:nvSpPr>
        <p:spPr>
          <a:xfrm>
            <a:off x="0" y="1440294"/>
            <a:ext cx="9144000" cy="5417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746915"/>
            <a:ext cx="8003894" cy="84953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CB0DF-0EF4-0345-BEAA-0E9D9F3E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0294"/>
            <a:ext cx="8952896" cy="541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10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400050" y="474789"/>
            <a:ext cx="83439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Probing the CGM with QSO absorption</a:t>
            </a:r>
            <a:endParaRPr lang="en" sz="3450" dirty="0"/>
          </a:p>
        </p:txBody>
      </p:sp>
      <p:pic>
        <p:nvPicPr>
          <p:cNvPr id="2" name="Picture 1" descr="cgm_nat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"/>
          <a:stretch/>
        </p:blipFill>
        <p:spPr>
          <a:xfrm>
            <a:off x="2987612" y="1802662"/>
            <a:ext cx="5932946" cy="4169865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8096740" y="5929658"/>
            <a:ext cx="1047260" cy="24254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Nature 517, 444</a:t>
            </a:r>
            <a:endParaRPr lang="en" sz="9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 rot="4559869">
            <a:off x="6833560" y="3359030"/>
            <a:ext cx="349249" cy="1312335"/>
          </a:xfrm>
          <a:prstGeom prst="rightBr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TextBox 5"/>
          <p:cNvSpPr txBox="1"/>
          <p:nvPr/>
        </p:nvSpPr>
        <p:spPr>
          <a:xfrm>
            <a:off x="6367790" y="4158317"/>
            <a:ext cx="1444626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</a:rPr>
              <a:t>Impact parameter (</a:t>
            </a:r>
            <a:r>
              <a:rPr lang="en" sz="1050" i="1" dirty="0">
                <a:solidFill>
                  <a:srgbClr val="FFFF00"/>
                </a:solidFill>
              </a:rPr>
              <a:t>ρ</a:t>
            </a:r>
            <a:r>
              <a:rPr lang="en-US" sz="1050" i="1" dirty="0">
                <a:solidFill>
                  <a:srgbClr val="FFFF00"/>
                </a:solidFill>
              </a:rPr>
              <a:t>)</a:t>
            </a:r>
            <a:endParaRPr lang="en-US" sz="105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454000" y="2653041"/>
            <a:ext cx="659910" cy="1831824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26455" y="3326590"/>
            <a:ext cx="364202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</a:rPr>
              <a:t>ΔV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85" y="5514205"/>
            <a:ext cx="3543300" cy="352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050" y="1714501"/>
            <a:ext cx="251136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Can’t uniformly sample a single halo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Must rely on serendipitous QSO locations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Build a sample of single galaxy-QSO pairs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Impact parameter and ΔV give absorber position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760465"/>
      </p:ext>
    </p:extLst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BAB83C-E7A3-4A44-8284-3ADF7A7F9910}"/>
              </a:ext>
            </a:extLst>
          </p:cNvPr>
          <p:cNvSpPr/>
          <p:nvPr/>
        </p:nvSpPr>
        <p:spPr>
          <a:xfrm>
            <a:off x="0" y="1440294"/>
            <a:ext cx="9144000" cy="5417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746915"/>
            <a:ext cx="8003894" cy="84953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CB0DF-0EF4-0345-BEAA-0E9D9F3E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0294"/>
            <a:ext cx="8952896" cy="54177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34826-CB72-9947-8E28-970E5FF7A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40" y="1440294"/>
            <a:ext cx="8126560" cy="541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49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8094563" cy="4587085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200" b="1" dirty="0"/>
              <a:t>29 galaxies: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r>
              <a:rPr lang="en-US" sz="1800" dirty="0"/>
              <a:t>12 new rotation curves taken with SALT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r>
              <a:rPr lang="en-US" sz="1800" dirty="0"/>
              <a:t>17 additional from literature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endParaRPr lang="en-US" sz="1800" dirty="0"/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200" b="1" dirty="0"/>
              <a:t>41 nearby QSOs: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r>
              <a:rPr lang="en-US" sz="1800" dirty="0"/>
              <a:t>65 individual Ly-alpha component-galaxy matchups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1473983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3048001" cy="4587085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3CEBB-B6F2-EB4C-86E7-8250592B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390908"/>
            <a:ext cx="5486400" cy="53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50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3048001" cy="4587085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43% co-rotating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3CEBB-B6F2-EB4C-86E7-8250592B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390908"/>
            <a:ext cx="5486400" cy="53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53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3048001" cy="4587085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1800" dirty="0"/>
              <a:t>Only include Ly-alpha with </a:t>
            </a:r>
            <a:r>
              <a:rPr lang="en-US" sz="1800" dirty="0" err="1"/>
              <a:t>Δv</a:t>
            </a:r>
            <a:r>
              <a:rPr lang="en-US" sz="1800" dirty="0"/>
              <a:t> = +/- </a:t>
            </a:r>
            <a:r>
              <a:rPr lang="en-US" sz="1800" dirty="0" err="1"/>
              <a:t>v</a:t>
            </a:r>
            <a:r>
              <a:rPr lang="en-US" sz="1800" baseline="-25000" dirty="0" err="1"/>
              <a:t>rot</a:t>
            </a: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63% co-rotating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AAF62-3703-5F40-BECF-612571C3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688" y="1367609"/>
            <a:ext cx="5510112" cy="5414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0DD6A-A47A-0F4B-9E7E-F2B22C5B0F5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255708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3048001" cy="1657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1800" dirty="0"/>
              <a:t>Only include Ly-alpha with </a:t>
            </a:r>
            <a:r>
              <a:rPr lang="en-US" sz="1800" dirty="0" err="1"/>
              <a:t>Δv</a:t>
            </a:r>
            <a:r>
              <a:rPr lang="en-US" sz="1800" dirty="0"/>
              <a:t> = +/- </a:t>
            </a:r>
            <a:r>
              <a:rPr lang="en-US" sz="1800" dirty="0" err="1"/>
              <a:t>v</a:t>
            </a:r>
            <a:r>
              <a:rPr lang="en-US" sz="1800" baseline="-25000" dirty="0" err="1"/>
              <a:t>rot</a:t>
            </a: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8FD80D5-2F35-D247-B4AB-990DE2147134}"/>
              </a:ext>
            </a:extLst>
          </p:cNvPr>
          <p:cNvSpPr txBox="1">
            <a:spLocks/>
          </p:cNvSpPr>
          <p:nvPr/>
        </p:nvSpPr>
        <p:spPr>
          <a:xfrm>
            <a:off x="439836" y="2998808"/>
            <a:ext cx="3048001" cy="2487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Split around L* 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1.5 L* and lower:</a:t>
            </a:r>
            <a:endParaRPr lang="en-US" sz="2200" dirty="0"/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>
                <a:solidFill>
                  <a:srgbClr val="FFC000"/>
                </a:solidFill>
              </a:rPr>
              <a:t>77% co-rotating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 </a:t>
            </a:r>
            <a:endParaRPr lang="en-US" sz="2200" dirty="0"/>
          </a:p>
          <a:p>
            <a:pPr lvl="1" algn="l">
              <a:lnSpc>
                <a:spcPct val="150000"/>
              </a:lnSpc>
              <a:buClrTx/>
              <a:buSzTx/>
              <a:buFont typeface="Courier New"/>
              <a:buNone/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72683-C801-5844-88ED-929AF35F8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688" y="1367609"/>
            <a:ext cx="5510112" cy="5414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831ED3-6589-634D-99F8-A3B25195A773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3145509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3048001" cy="1657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1800" dirty="0"/>
              <a:t>Only include Ly-alpha with </a:t>
            </a:r>
            <a:r>
              <a:rPr lang="en-US" sz="1800" dirty="0" err="1"/>
              <a:t>Δv</a:t>
            </a:r>
            <a:r>
              <a:rPr lang="en-US" sz="1800" dirty="0"/>
              <a:t> = +/- </a:t>
            </a:r>
            <a:r>
              <a:rPr lang="en-US" sz="1800" dirty="0" err="1"/>
              <a:t>v</a:t>
            </a:r>
            <a:r>
              <a:rPr lang="en-US" sz="1800" baseline="-25000" dirty="0" err="1"/>
              <a:t>rot</a:t>
            </a: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8FD80D5-2F35-D247-B4AB-990DE2147134}"/>
              </a:ext>
            </a:extLst>
          </p:cNvPr>
          <p:cNvSpPr txBox="1">
            <a:spLocks/>
          </p:cNvSpPr>
          <p:nvPr/>
        </p:nvSpPr>
        <p:spPr>
          <a:xfrm>
            <a:off x="439836" y="2998808"/>
            <a:ext cx="3048001" cy="2106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Split around L*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0.5 L* and lower: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>
                <a:solidFill>
                  <a:srgbClr val="FFC000"/>
                </a:solidFill>
              </a:rPr>
              <a:t>90% co-rotating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 </a:t>
            </a:r>
            <a:endParaRPr lang="en-US" sz="2200" dirty="0"/>
          </a:p>
          <a:p>
            <a:pPr lvl="1" algn="l">
              <a:lnSpc>
                <a:spcPct val="150000"/>
              </a:lnSpc>
              <a:buClrTx/>
              <a:buSzTx/>
              <a:buFont typeface="Courier New"/>
              <a:buNone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9FFD59-209C-974E-B54D-77DAE4D0F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1378429"/>
            <a:ext cx="5499100" cy="5403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2FE5B0-AD6E-E040-ADE0-6E1EF4B3AE86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3098317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2678013" cy="4705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Co-rotation fraction smoothly decreases with increasing L*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Model independent</a:t>
            </a:r>
            <a:endParaRPr lang="en-US" sz="1800" dirty="0">
              <a:solidFill>
                <a:srgbClr val="FFC000"/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83CE1-5852-9D4E-8E61-93686ABA03D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A9AF3-585F-0D4D-A5C0-DA3BC247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623710"/>
            <a:ext cx="5949950" cy="51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72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2678013" cy="4705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Co-rotation fraction smoothly decreases with increasing L*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Model independent</a:t>
            </a:r>
            <a:endParaRPr lang="en-US" sz="1800" dirty="0">
              <a:solidFill>
                <a:srgbClr val="FFC000"/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83CE1-5852-9D4E-8E61-93686ABA03D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A9AF3-585F-0D4D-A5C0-DA3BC247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623710"/>
            <a:ext cx="5949950" cy="5158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AFE02C-971D-DE41-A847-EA2809D81A79}"/>
              </a:ext>
            </a:extLst>
          </p:cNvPr>
          <p:cNvSpPr txBox="1"/>
          <p:nvPr/>
        </p:nvSpPr>
        <p:spPr>
          <a:xfrm>
            <a:off x="3155950" y="4744442"/>
            <a:ext cx="5873750" cy="52322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Evidence of cold – mode accretion?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F7339C-94CB-104F-B840-D482A2E062A3}"/>
              </a:ext>
            </a:extLst>
          </p:cNvPr>
          <p:cNvCxnSpPr>
            <a:cxnSpLocks/>
          </p:cNvCxnSpPr>
          <p:nvPr/>
        </p:nvCxnSpPr>
        <p:spPr>
          <a:xfrm flipV="1">
            <a:off x="7653288" y="4202755"/>
            <a:ext cx="533400" cy="60960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687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9666" y="963942"/>
            <a:ext cx="5314950" cy="5825138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200" b="1" dirty="0"/>
              <a:t>Correlating Ly-alpha from COS spectra with nearby galaxies</a:t>
            </a:r>
          </a:p>
          <a:p>
            <a:pPr marL="604838" lvl="1" indent="-258366" algn="l">
              <a:buClrTx/>
              <a:buSzTx/>
            </a:pPr>
            <a:r>
              <a:rPr lang="en-US" sz="1600" dirty="0"/>
              <a:t>1004 absorbers - using likelihood method to pair with the galaxy environment </a:t>
            </a:r>
          </a:p>
          <a:p>
            <a:pPr marL="604838" lvl="1" indent="-258366" algn="l">
              <a:buClrTx/>
              <a:buSzTx/>
            </a:pPr>
            <a:r>
              <a:rPr lang="en-US" sz="1600" dirty="0"/>
              <a:t>Denser environment leads to higher EW Ly-alpha</a:t>
            </a:r>
            <a:endParaRPr lang="en-US" sz="1600" dirty="0">
              <a:solidFill>
                <a:schemeClr val="bg1"/>
              </a:solidFill>
            </a:endParaRPr>
          </a:p>
          <a:p>
            <a:pPr marL="604838" lvl="1" indent="-258366" algn="l">
              <a:buClrTx/>
              <a:buSzTx/>
            </a:pPr>
            <a:r>
              <a:rPr lang="en-US" sz="1600" dirty="0">
                <a:solidFill>
                  <a:schemeClr val="bg1"/>
                </a:solidFill>
              </a:rPr>
              <a:t>Bimodal distribution around major and minor axes</a:t>
            </a:r>
          </a:p>
          <a:p>
            <a:pPr marL="604838" lvl="1" indent="-258366" algn="l">
              <a:buClrTx/>
              <a:buSzTx/>
            </a:pPr>
            <a:endParaRPr lang="en-US" sz="1500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200" b="1" dirty="0"/>
              <a:t>Galaxy halo kinematics</a:t>
            </a:r>
          </a:p>
          <a:p>
            <a:pPr marL="685800" lvl="1" indent="-339329" algn="l">
              <a:buClrTx/>
              <a:buSzTx/>
            </a:pPr>
            <a:r>
              <a:rPr lang="en-US" sz="1600" dirty="0"/>
              <a:t>Ly-alpha co-rotation fraction anti-correlates with galaxy L* and relative distance </a:t>
            </a:r>
          </a:p>
          <a:p>
            <a:pPr marL="685800" lvl="1" indent="-339329" algn="l">
              <a:buClrTx/>
              <a:buSzTx/>
            </a:pPr>
            <a:r>
              <a:rPr lang="en-US" sz="1600" dirty="0"/>
              <a:t>Evidence for halo-disk kinematic connection?</a:t>
            </a:r>
          </a:p>
          <a:p>
            <a:pPr marL="685800" lvl="1" indent="-339329" algn="l">
              <a:buClrTx/>
              <a:buSzTx/>
            </a:pPr>
            <a:r>
              <a:rPr lang="en-US" sz="1600" dirty="0"/>
              <a:t>Cold – mode accretion?</a:t>
            </a:r>
          </a:p>
          <a:p>
            <a:pPr marL="685800" lvl="1" indent="-339329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6471" lvl="1" algn="l">
              <a:lnSpc>
                <a:spcPct val="150000"/>
              </a:lnSpc>
              <a:buClrTx/>
              <a:buSzTx/>
              <a:buNone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Does CGM gas care about galaxies?</a:t>
            </a:r>
          </a:p>
          <a:p>
            <a:pPr marL="685800" lvl="1" indent="-339329" algn="l">
              <a:buClrTx/>
              <a:buSzTx/>
            </a:pPr>
            <a:r>
              <a:rPr lang="en-US" sz="1600" dirty="0"/>
              <a:t>Yes!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52800" y="228600"/>
            <a:ext cx="23455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Summary: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C6066-AC31-A84C-A737-D324090AC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282" y="987091"/>
            <a:ext cx="3564602" cy="270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6A9766-9E0E-FF41-ACD7-E68BBB170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68" y="3715340"/>
            <a:ext cx="3545615" cy="307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4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8625" y="1371600"/>
            <a:ext cx="8286750" cy="5238750"/>
          </a:xfrm>
        </p:spPr>
        <p:txBody>
          <a:bodyPr/>
          <a:lstStyle/>
          <a:p>
            <a:pPr algn="l"/>
            <a:r>
              <a:rPr lang="en-US" sz="2200" dirty="0"/>
              <a:t> Use archival COS sightlines (~700 total)</a:t>
            </a:r>
          </a:p>
          <a:p>
            <a:pPr marL="685800" lvl="1" indent="-339329" algn="l"/>
            <a:r>
              <a:rPr lang="en-US" sz="1800" dirty="0"/>
              <a:t> Catalog Ly-alpha lines</a:t>
            </a:r>
          </a:p>
          <a:p>
            <a:pPr marL="346471" lvl="1" algn="l">
              <a:buNone/>
            </a:pPr>
            <a:endParaRPr lang="en-US" sz="2100" dirty="0"/>
          </a:p>
          <a:p>
            <a:pPr marL="346471" lvl="1" algn="l">
              <a:buNone/>
            </a:pPr>
            <a:endParaRPr lang="en-US" sz="2100" dirty="0"/>
          </a:p>
          <a:p>
            <a:pPr algn="l"/>
            <a:r>
              <a:rPr lang="en-US" sz="2200" dirty="0"/>
              <a:t> Correlate with galaxy environment</a:t>
            </a:r>
          </a:p>
          <a:p>
            <a:pPr marL="685800" lvl="1" indent="-339329" algn="l"/>
            <a:r>
              <a:rPr lang="en-US" sz="1800" dirty="0"/>
              <a:t>IMPORTANT! Have to know where the galaxies are!</a:t>
            </a:r>
          </a:p>
          <a:p>
            <a:pPr marL="685800" lvl="1" indent="-339329" algn="l"/>
            <a:r>
              <a:rPr lang="en-US" sz="1800" dirty="0"/>
              <a:t>Limit search to </a:t>
            </a:r>
            <a:r>
              <a:rPr lang="en-US" sz="1800" i="1" dirty="0" err="1"/>
              <a:t>cz</a:t>
            </a:r>
            <a:r>
              <a:rPr lang="en-US" sz="1800" i="1" dirty="0"/>
              <a:t> &lt; 10,000 km/s</a:t>
            </a:r>
          </a:p>
          <a:p>
            <a:pPr marL="346471" lvl="1" algn="l">
              <a:buNone/>
            </a:pPr>
            <a:endParaRPr lang="en-US" sz="2100" dirty="0"/>
          </a:p>
          <a:p>
            <a:pPr marL="346471" lvl="1" algn="l">
              <a:buNone/>
            </a:pPr>
            <a:endParaRPr lang="en-US" sz="2100" dirty="0"/>
          </a:p>
          <a:p>
            <a:pPr algn="l"/>
            <a:r>
              <a:rPr lang="en-US" sz="2200" dirty="0"/>
              <a:t> Ask:</a:t>
            </a:r>
          </a:p>
          <a:p>
            <a:pPr marL="685800" lvl="1" indent="-339329" algn="l"/>
            <a:r>
              <a:rPr lang="en-US" sz="1800" dirty="0"/>
              <a:t>1. Ly-alpha EW – vs –  galaxy proximity, size, orientation</a:t>
            </a:r>
          </a:p>
          <a:p>
            <a:pPr marL="685800" lvl="1" indent="-339329" algn="l"/>
            <a:endParaRPr lang="en-US" sz="1800" dirty="0"/>
          </a:p>
          <a:p>
            <a:pPr marL="685800" lvl="1" indent="-339329" algn="l"/>
            <a:r>
              <a:rPr lang="en-US" sz="1800" dirty="0"/>
              <a:t>2. Ly-alpha velocity – vs – galaxy rotation (co-rotation?)</a:t>
            </a:r>
          </a:p>
          <a:p>
            <a:pPr marL="685800" lvl="1" indent="-339329" algn="l"/>
            <a:endParaRPr lang="en-US" sz="1800" dirty="0"/>
          </a:p>
          <a:p>
            <a:pPr marL="346471" lvl="1" algn="l">
              <a:buNone/>
            </a:pPr>
            <a:endParaRPr lang="en-US" sz="2100" dirty="0"/>
          </a:p>
        </p:txBody>
      </p:sp>
      <p:sp>
        <p:nvSpPr>
          <p:cNvPr id="3" name="Shape 30"/>
          <p:cNvSpPr txBox="1">
            <a:spLocks/>
          </p:cNvSpPr>
          <p:nvPr/>
        </p:nvSpPr>
        <p:spPr>
          <a:xfrm>
            <a:off x="1657350" y="304800"/>
            <a:ext cx="58293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chemeClr val="bg1"/>
                </a:solidFill>
              </a:rPr>
              <a:t>Science </a:t>
            </a:r>
            <a:r>
              <a:rPr lang="en" sz="3450" b="1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2259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2678013" cy="4705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Co-rotation fraction smoothly decreases with increasing L*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Model independent</a:t>
            </a:r>
            <a:endParaRPr lang="en-US" sz="1800" dirty="0">
              <a:solidFill>
                <a:srgbClr val="FFC000"/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83CE1-5852-9D4E-8E61-93686ABA03D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A9AF3-585F-0D4D-A5C0-DA3BC247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623710"/>
            <a:ext cx="5949950" cy="5158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7139E-B24C-354F-91B5-88A4D7AD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204" y="1623710"/>
            <a:ext cx="5949950" cy="51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07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703935" y="304800"/>
            <a:ext cx="3657600" cy="762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EW vs impact parameter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9C900A-B784-354C-B8C8-CDE705152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70" y="1045779"/>
            <a:ext cx="7444930" cy="54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414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705797" y="304800"/>
            <a:ext cx="3657600" cy="6858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EW vs velocity separation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2FF0E1-E1BF-2D43-959D-619630FA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97" y="990600"/>
            <a:ext cx="7543800" cy="55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44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5671" y="1164954"/>
            <a:ext cx="5314950" cy="876798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100" b="1" dirty="0"/>
              <a:t>Evidence of non-spherical halo?</a:t>
            </a:r>
          </a:p>
          <a:p>
            <a:pPr marL="604838" lvl="1" indent="-298847" algn="l">
              <a:buClrTx/>
              <a:buSzTx/>
            </a:pPr>
            <a:r>
              <a:rPr lang="en-US" sz="1500" dirty="0"/>
              <a:t>Covering fraction of Ly-alpha &lt;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94371" y="305621"/>
            <a:ext cx="579197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Inclination overabundance</a:t>
            </a:r>
          </a:p>
        </p:txBody>
      </p:sp>
      <p:sp>
        <p:nvSpPr>
          <p:cNvPr id="9" name="Oval 8"/>
          <p:cNvSpPr/>
          <p:nvPr/>
        </p:nvSpPr>
        <p:spPr>
          <a:xfrm>
            <a:off x="565671" y="2233180"/>
            <a:ext cx="1028700" cy="3209815"/>
          </a:xfrm>
          <a:prstGeom prst="ellipse">
            <a:avLst/>
          </a:prstGeom>
          <a:solidFill>
            <a:srgbClr val="49A4D8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Cloud 14"/>
          <p:cNvSpPr/>
          <p:nvPr/>
        </p:nvSpPr>
        <p:spPr>
          <a:xfrm>
            <a:off x="669471" y="3250096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Cloud 16"/>
          <p:cNvSpPr/>
          <p:nvPr/>
        </p:nvSpPr>
        <p:spPr>
          <a:xfrm>
            <a:off x="1080021" y="2818287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Cloud 17"/>
          <p:cNvSpPr/>
          <p:nvPr/>
        </p:nvSpPr>
        <p:spPr>
          <a:xfrm>
            <a:off x="1142999" y="3446937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Cloud 18"/>
          <p:cNvSpPr/>
          <p:nvPr/>
        </p:nvSpPr>
        <p:spPr>
          <a:xfrm>
            <a:off x="681718" y="4603638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Cloud 19"/>
          <p:cNvSpPr/>
          <p:nvPr/>
        </p:nvSpPr>
        <p:spPr>
          <a:xfrm>
            <a:off x="1000124" y="4994924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Cloud 20"/>
          <p:cNvSpPr/>
          <p:nvPr/>
        </p:nvSpPr>
        <p:spPr>
          <a:xfrm>
            <a:off x="681718" y="3918264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Cloud 21"/>
          <p:cNvSpPr/>
          <p:nvPr/>
        </p:nvSpPr>
        <p:spPr>
          <a:xfrm>
            <a:off x="1142999" y="4314451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Cloud 22"/>
          <p:cNvSpPr/>
          <p:nvPr/>
        </p:nvSpPr>
        <p:spPr>
          <a:xfrm>
            <a:off x="857249" y="2430979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49216">
            <a:off x="2925707" y="1942170"/>
            <a:ext cx="1047750" cy="32289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7200" y="3182958"/>
            <a:ext cx="5029200" cy="0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64910" y="1981200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Face-on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17005" y="2524448"/>
            <a:ext cx="1066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Highly-inclined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ACEB75F-D758-6241-98E4-C31D7FC30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412341"/>
            <a:ext cx="4126132" cy="304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1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>
                <a:lumMod val="96000"/>
              </a:schemeClr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EB32CC-0DDC-E449-8363-E0AFC0B1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685800"/>
            <a:ext cx="8229600" cy="6172200"/>
          </a:xfrm>
        </p:spPr>
        <p:txBody>
          <a:bodyPr/>
          <a:lstStyle/>
          <a:p>
            <a:pPr marL="342900" indent="-342900" algn="l"/>
            <a:r>
              <a:rPr lang="en-US" sz="1900" dirty="0">
                <a:latin typeface="Avenir Next" panose="020B0503020202020204" pitchFamily="34" charset="0"/>
                <a:cs typeface="Al Nile" pitchFamily="2" charset="-78"/>
              </a:rPr>
              <a:t>Ch 2: A Catalogue of Nearby Galaxies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Diameters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Inclination, PA, B-band magnitudes</a:t>
            </a:r>
          </a:p>
          <a:p>
            <a:pPr marL="685800" lvl="1" indent="-228600" algn="l"/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marL="342900" indent="-342900" algn="l"/>
            <a:r>
              <a:rPr lang="en-US" sz="1900" dirty="0">
                <a:latin typeface="Avenir Next" panose="020B0503020202020204" pitchFamily="34" charset="0"/>
                <a:cs typeface="Al Nile" pitchFamily="2" charset="-78"/>
              </a:rPr>
              <a:t>Ch 3: Probing Large Galaxy Halos at z~0 with Automated Ly𝛂-Absorption Matching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COS Spectra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The Likelihood Method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Inclination effect</a:t>
            </a:r>
          </a:p>
          <a:p>
            <a:pPr marL="685800" lvl="1" indent="-228600" algn="l"/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marL="342900" indent="-342900" algn="l"/>
            <a:r>
              <a:rPr lang="en-US" sz="1900" dirty="0">
                <a:latin typeface="Avenir Next" panose="020B0503020202020204" pitchFamily="34" charset="0"/>
                <a:cs typeface="Al Nile" pitchFamily="2" charset="-78"/>
              </a:rPr>
              <a:t>Ch 4: Evidence for a Rotation Component in the CGM of Nearby Galaxies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SALT data (!)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Halo Rotation Model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Co-rotation fraction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b-parameter separation</a:t>
            </a:r>
          </a:p>
          <a:p>
            <a:pPr marL="685800" lvl="1" indent="-228600" algn="l"/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marL="342900" indent="-342900" algn="l"/>
            <a:r>
              <a:rPr lang="en-US" sz="1900" dirty="0">
                <a:latin typeface="Avenir Next" panose="020B0503020202020204" pitchFamily="34" charset="0"/>
                <a:cs typeface="Al Nile" pitchFamily="2" charset="-78"/>
              </a:rPr>
              <a:t>Ch 5: The Environmental Dependence of Ly𝛂 Absorption</a:t>
            </a:r>
          </a:p>
          <a:p>
            <a:pPr marL="800100" lvl="1" indent="-342900" algn="l"/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D</a:t>
            </a:r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etection Fraction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EW CDF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EW as a function of impact parameter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Inclination dependence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Azimuth bimodality</a:t>
            </a:r>
          </a:p>
          <a:p>
            <a:pPr marL="685800" lvl="1" indent="-228600" algn="l"/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marL="342900" indent="-342900" algn="l"/>
            <a:r>
              <a:rPr lang="en-US" sz="1900" dirty="0">
                <a:latin typeface="Avenir Next" panose="020B0503020202020204" pitchFamily="34" charset="0"/>
                <a:cs typeface="Al Nile" pitchFamily="2" charset="-78"/>
              </a:rPr>
              <a:t>Conclusions</a:t>
            </a:r>
          </a:p>
        </p:txBody>
      </p:sp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1657350" y="23400"/>
            <a:ext cx="58293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Outline</a:t>
            </a:r>
            <a:endParaRPr lang="en" sz="3450" b="1" dirty="0">
              <a:solidFill>
                <a:srgbClr val="0070C0"/>
              </a:solidFill>
              <a:latin typeface="Avenir Next" panose="020B0503020202020204" pitchFamily="34" charset="0"/>
              <a:cs typeface="Futura Condensed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81045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EB32CC-0DDC-E449-8363-E0AFC0B1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838200"/>
            <a:ext cx="8229600" cy="2590800"/>
          </a:xfrm>
        </p:spPr>
        <p:txBody>
          <a:bodyPr/>
          <a:lstStyle/>
          <a:p>
            <a:pPr marL="342900" indent="-342900" algn="l"/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Gather existing data</a:t>
            </a:r>
          </a:p>
          <a:p>
            <a:pPr marL="800100" lvl="1" indent="-342900" algn="l"/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NED, IRSA, RC3, Tully (2015) Group Catalog</a:t>
            </a:r>
          </a:p>
          <a:p>
            <a:pPr marL="800100" lvl="1" indent="-342900" algn="l"/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130,819 objects</a:t>
            </a:r>
          </a:p>
          <a:p>
            <a:pPr marL="685800" lvl="1" indent="-228600" algn="l"/>
            <a:endParaRPr lang="en-US" sz="1300" dirty="0">
              <a:latin typeface="Avenir Next" panose="020B0503020202020204" pitchFamily="34" charset="0"/>
              <a:cs typeface="Al Nile" pitchFamily="2" charset="-78"/>
            </a:endParaRPr>
          </a:p>
          <a:p>
            <a:pPr marL="685800" lvl="1" indent="-228600" algn="l"/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algn="l"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7" y="76200"/>
            <a:ext cx="7781925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A Catalogue of Nearby Galaxies</a:t>
            </a:r>
            <a:endParaRPr lang="en" sz="3450" b="1" dirty="0">
              <a:solidFill>
                <a:srgbClr val="0070C0"/>
              </a:solidFill>
              <a:latin typeface="Avenir Next" panose="020B0503020202020204" pitchFamily="34" charset="0"/>
              <a:cs typeface="Futura Condensed Medium" panose="020B0602020204020303" pitchFamily="34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2BAFB4-D069-1049-BCF7-86A26B0EC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4302"/>
            <a:ext cx="9144000" cy="431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3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EB32CC-0DDC-E449-8363-E0AFC0B1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838200"/>
            <a:ext cx="8229600" cy="990600"/>
          </a:xfrm>
        </p:spPr>
        <p:txBody>
          <a:bodyPr/>
          <a:lstStyle/>
          <a:p>
            <a:pPr marL="342900" indent="-342900" algn="l"/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Homogenize existing data</a:t>
            </a:r>
          </a:p>
          <a:p>
            <a:pPr marL="800100" lvl="1" indent="-342900" algn="l"/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Normalize diameters</a:t>
            </a:r>
            <a:endParaRPr lang="en-US" sz="1300" dirty="0">
              <a:latin typeface="Avenir Next" panose="020B0503020202020204" pitchFamily="34" charset="0"/>
              <a:cs typeface="Al Nile" pitchFamily="2" charset="-78"/>
            </a:endParaRPr>
          </a:p>
          <a:p>
            <a:pPr marL="685800" lvl="1" indent="-228600" algn="l"/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algn="l"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7" y="76200"/>
            <a:ext cx="7781925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A Catalogue of Nearby Galaxies</a:t>
            </a:r>
            <a:endParaRPr lang="en" sz="3450" b="1" dirty="0">
              <a:solidFill>
                <a:srgbClr val="0070C0"/>
              </a:solidFill>
              <a:latin typeface="Avenir Next" panose="020B0503020202020204" pitchFamily="34" charset="0"/>
              <a:cs typeface="Futura Condensed Medium" panose="020B0602020204020303" pitchFamily="34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C12822-44F8-8245-9EB6-9ECBE02E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86578"/>
            <a:ext cx="6781800" cy="501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09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EB32CC-0DDC-E449-8363-E0AFC0B1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838200"/>
            <a:ext cx="8229600" cy="990600"/>
          </a:xfrm>
        </p:spPr>
        <p:txBody>
          <a:bodyPr/>
          <a:lstStyle/>
          <a:p>
            <a:pPr marL="342900" indent="-342900" algn="l"/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Homogenize existing data</a:t>
            </a:r>
          </a:p>
          <a:p>
            <a:pPr marL="800100" lvl="1" indent="-342900" algn="l"/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Normalize diameters</a:t>
            </a:r>
          </a:p>
          <a:p>
            <a:pPr marL="800100" lvl="1" indent="-342900" algn="l"/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Inclination, PA, magnitude choices</a:t>
            </a:r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algn="l"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7" y="76200"/>
            <a:ext cx="7781925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A Catalogue of Nearby Galaxies</a:t>
            </a:r>
            <a:endParaRPr lang="en" sz="3450" b="1" dirty="0">
              <a:solidFill>
                <a:srgbClr val="0070C0"/>
              </a:solidFill>
              <a:latin typeface="Avenir Next" panose="020B0503020202020204" pitchFamily="34" charset="0"/>
              <a:cs typeface="Futura Condensed Medium" panose="020B0602020204020303" pitchFamily="34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25541-1E24-CD4E-91FA-0F89C6D3E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358776"/>
            <a:ext cx="4184650" cy="9846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343E8-0240-144A-9807-55189590D48E}"/>
              </a:ext>
            </a:extLst>
          </p:cNvPr>
          <p:cNvSpPr txBox="1"/>
          <p:nvPr/>
        </p:nvSpPr>
        <p:spPr>
          <a:xfrm>
            <a:off x="873125" y="2492514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venir Medium" panose="02000503020000020003" pitchFamily="2" charset="0"/>
              </a:rPr>
              <a:t>Outlier detection: </a:t>
            </a:r>
            <a:r>
              <a:rPr lang="en-US" sz="2000" dirty="0" err="1">
                <a:solidFill>
                  <a:schemeClr val="bg1"/>
                </a:solidFill>
                <a:latin typeface="Avenir Medium" panose="02000503020000020003" pitchFamily="2" charset="0"/>
                <a:cs typeface="Al Nile" pitchFamily="2" charset="-78"/>
              </a:rPr>
              <a:t>Iglewicz-Hoaglin</a:t>
            </a:r>
            <a:r>
              <a:rPr lang="en-US" sz="2000" dirty="0">
                <a:solidFill>
                  <a:schemeClr val="bg1"/>
                </a:solidFill>
                <a:latin typeface="Avenir Medium" panose="02000503020000020003" pitchFamily="2" charset="0"/>
                <a:cs typeface="Al Nile" pitchFamily="2" charset="-78"/>
              </a:rPr>
              <a:t> Method</a:t>
            </a:r>
          </a:p>
          <a:p>
            <a:r>
              <a:rPr lang="en-US" sz="20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4416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35061</TotalTime>
  <Words>1640</Words>
  <Application>Microsoft Macintosh PowerPoint</Application>
  <PresentationFormat>On-screen Show (4:3)</PresentationFormat>
  <Paragraphs>404</Paragraphs>
  <Slides>53</Slides>
  <Notes>6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Al Nile</vt:lpstr>
      <vt:lpstr>Arial</vt:lpstr>
      <vt:lpstr>Avenir Medium</vt:lpstr>
      <vt:lpstr>Avenir Next</vt:lpstr>
      <vt:lpstr>Courier New</vt:lpstr>
      <vt:lpstr>Futura Condensed Medium</vt:lpstr>
      <vt:lpstr>Lucida Grande</vt:lpstr>
      <vt:lpstr>Wingdings</vt:lpstr>
      <vt:lpstr>Custom Theme</vt:lpstr>
      <vt:lpstr>The Circumgalactic Medium of Nearby Galaxies</vt:lpstr>
      <vt:lpstr>Gas + galaxies trace the same potential</vt:lpstr>
      <vt:lpstr>Does the gas care about the galaxies?</vt:lpstr>
      <vt:lpstr>Probing the CGM with QSO absorption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the Galaxy-Absorber Connection with the Cosmic Origins Spectrograph</dc:title>
  <cp:lastModifiedBy>DAVID FRENCH</cp:lastModifiedBy>
  <cp:revision>872</cp:revision>
  <cp:lastPrinted>2018-01-08T21:12:59Z</cp:lastPrinted>
  <dcterms:modified xsi:type="dcterms:W3CDTF">2018-08-01T20:57:09Z</dcterms:modified>
</cp:coreProperties>
</file>